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 id="2147483795" r:id="rId2"/>
  </p:sldMasterIdLst>
  <p:notesMasterIdLst>
    <p:notesMasterId r:id="rId140"/>
  </p:notesMasterIdLst>
  <p:sldIdLst>
    <p:sldId id="1654" r:id="rId3"/>
    <p:sldId id="1655" r:id="rId4"/>
    <p:sldId id="1533" r:id="rId5"/>
    <p:sldId id="1550" r:id="rId6"/>
    <p:sldId id="1534" r:id="rId7"/>
    <p:sldId id="1539" r:id="rId8"/>
    <p:sldId id="1536" r:id="rId9"/>
    <p:sldId id="1656" r:id="rId10"/>
    <p:sldId id="1537" r:id="rId11"/>
    <p:sldId id="1657" r:id="rId12"/>
    <p:sldId id="1540" r:id="rId13"/>
    <p:sldId id="1552" r:id="rId14"/>
    <p:sldId id="1543" r:id="rId15"/>
    <p:sldId id="1554" r:id="rId16"/>
    <p:sldId id="1551" r:id="rId17"/>
    <p:sldId id="1544" r:id="rId18"/>
    <p:sldId id="1548" r:id="rId19"/>
    <p:sldId id="1553" r:id="rId20"/>
    <p:sldId id="1549" r:id="rId21"/>
    <p:sldId id="1658" r:id="rId22"/>
    <p:sldId id="1556" r:id="rId23"/>
    <p:sldId id="1557" r:id="rId24"/>
    <p:sldId id="1559" r:id="rId25"/>
    <p:sldId id="1560" r:id="rId26"/>
    <p:sldId id="1561" r:id="rId27"/>
    <p:sldId id="1562" r:id="rId28"/>
    <p:sldId id="1563" r:id="rId29"/>
    <p:sldId id="1564" r:id="rId30"/>
    <p:sldId id="1565" r:id="rId31"/>
    <p:sldId id="1566" r:id="rId32"/>
    <p:sldId id="1567" r:id="rId33"/>
    <p:sldId id="1568" r:id="rId34"/>
    <p:sldId id="1569" r:id="rId35"/>
    <p:sldId id="1570" r:id="rId36"/>
    <p:sldId id="1571" r:id="rId37"/>
    <p:sldId id="1572" r:id="rId38"/>
    <p:sldId id="1573" r:id="rId39"/>
    <p:sldId id="1574" r:id="rId40"/>
    <p:sldId id="1575" r:id="rId41"/>
    <p:sldId id="1576" r:id="rId42"/>
    <p:sldId id="1577" r:id="rId43"/>
    <p:sldId id="1578" r:id="rId44"/>
    <p:sldId id="1659" r:id="rId45"/>
    <p:sldId id="1579" r:id="rId46"/>
    <p:sldId id="1580" r:id="rId47"/>
    <p:sldId id="1581" r:id="rId48"/>
    <p:sldId id="1582" r:id="rId49"/>
    <p:sldId id="1583" r:id="rId50"/>
    <p:sldId id="1584" r:id="rId51"/>
    <p:sldId id="1585" r:id="rId52"/>
    <p:sldId id="1586" r:id="rId53"/>
    <p:sldId id="1587" r:id="rId54"/>
    <p:sldId id="1588" r:id="rId55"/>
    <p:sldId id="1589" r:id="rId56"/>
    <p:sldId id="1590" r:id="rId57"/>
    <p:sldId id="1591" r:id="rId58"/>
    <p:sldId id="1592" r:id="rId59"/>
    <p:sldId id="1593" r:id="rId60"/>
    <p:sldId id="1594" r:id="rId61"/>
    <p:sldId id="1595" r:id="rId62"/>
    <p:sldId id="1596" r:id="rId63"/>
    <p:sldId id="1597" r:id="rId64"/>
    <p:sldId id="1598" r:id="rId65"/>
    <p:sldId id="1599" r:id="rId66"/>
    <p:sldId id="1600" r:id="rId67"/>
    <p:sldId id="1601" r:id="rId68"/>
    <p:sldId id="1602" r:id="rId69"/>
    <p:sldId id="1603" r:id="rId70"/>
    <p:sldId id="1604" r:id="rId71"/>
    <p:sldId id="1605" r:id="rId72"/>
    <p:sldId id="1606" r:id="rId73"/>
    <p:sldId id="1607" r:id="rId74"/>
    <p:sldId id="1608" r:id="rId75"/>
    <p:sldId id="1609" r:id="rId76"/>
    <p:sldId id="1610" r:id="rId77"/>
    <p:sldId id="1611" r:id="rId78"/>
    <p:sldId id="1612" r:id="rId79"/>
    <p:sldId id="1613" r:id="rId80"/>
    <p:sldId id="1614" r:id="rId81"/>
    <p:sldId id="1615" r:id="rId82"/>
    <p:sldId id="1616" r:id="rId83"/>
    <p:sldId id="1617" r:id="rId84"/>
    <p:sldId id="1618" r:id="rId85"/>
    <p:sldId id="1619" r:id="rId86"/>
    <p:sldId id="1620" r:id="rId87"/>
    <p:sldId id="1621" r:id="rId88"/>
    <p:sldId id="1622" r:id="rId89"/>
    <p:sldId id="1623" r:id="rId90"/>
    <p:sldId id="1624" r:id="rId91"/>
    <p:sldId id="1625" r:id="rId92"/>
    <p:sldId id="1626" r:id="rId93"/>
    <p:sldId id="1627" r:id="rId94"/>
    <p:sldId id="1628" r:id="rId95"/>
    <p:sldId id="1629" r:id="rId96"/>
    <p:sldId id="1630" r:id="rId97"/>
    <p:sldId id="1631" r:id="rId98"/>
    <p:sldId id="1632" r:id="rId99"/>
    <p:sldId id="1633" r:id="rId100"/>
    <p:sldId id="1661" r:id="rId101"/>
    <p:sldId id="1662" r:id="rId102"/>
    <p:sldId id="1663" r:id="rId103"/>
    <p:sldId id="1664" r:id="rId104"/>
    <p:sldId id="1665" r:id="rId105"/>
    <p:sldId id="1634" r:id="rId106"/>
    <p:sldId id="1704" r:id="rId107"/>
    <p:sldId id="1666" r:id="rId108"/>
    <p:sldId id="1669" r:id="rId109"/>
    <p:sldId id="1670" r:id="rId110"/>
    <p:sldId id="1671" r:id="rId111"/>
    <p:sldId id="1672" r:id="rId112"/>
    <p:sldId id="1691" r:id="rId113"/>
    <p:sldId id="1692" r:id="rId114"/>
    <p:sldId id="1693" r:id="rId115"/>
    <p:sldId id="1694" r:id="rId116"/>
    <p:sldId id="1695" r:id="rId117"/>
    <p:sldId id="1696" r:id="rId118"/>
    <p:sldId id="1697" r:id="rId119"/>
    <p:sldId id="1698" r:id="rId120"/>
    <p:sldId id="1699" r:id="rId121"/>
    <p:sldId id="1700" r:id="rId122"/>
    <p:sldId id="1701" r:id="rId123"/>
    <p:sldId id="1702" r:id="rId124"/>
    <p:sldId id="1703" r:id="rId125"/>
    <p:sldId id="1635" r:id="rId126"/>
    <p:sldId id="1642" r:id="rId127"/>
    <p:sldId id="1643" r:id="rId128"/>
    <p:sldId id="1644" r:id="rId129"/>
    <p:sldId id="1645" r:id="rId130"/>
    <p:sldId id="1646" r:id="rId131"/>
    <p:sldId id="1647" r:id="rId132"/>
    <p:sldId id="1648" r:id="rId133"/>
    <p:sldId id="1649" r:id="rId134"/>
    <p:sldId id="1650" r:id="rId135"/>
    <p:sldId id="1651" r:id="rId136"/>
    <p:sldId id="1667" r:id="rId137"/>
    <p:sldId id="1652" r:id="rId138"/>
    <p:sldId id="1653" r:id="rId139"/>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521415D9-36F7-43E2-AB2F-B90AF26B5E84}">
      <p14:sectionLst xmlns:p14="http://schemas.microsoft.com/office/powerpoint/2010/main">
        <p14:section name="Default Section" id="{39EAA499-D6E1-4B08-B4A5-A3DBF85868F1}">
          <p14:sldIdLst>
            <p14:sldId id="1654"/>
            <p14:sldId id="1655"/>
            <p14:sldId id="1533"/>
            <p14:sldId id="1550"/>
            <p14:sldId id="1534"/>
            <p14:sldId id="1539"/>
            <p14:sldId id="1536"/>
            <p14:sldId id="1656"/>
            <p14:sldId id="1537"/>
            <p14:sldId id="1657"/>
            <p14:sldId id="1540"/>
            <p14:sldId id="1552"/>
            <p14:sldId id="1543"/>
            <p14:sldId id="1554"/>
            <p14:sldId id="1551"/>
            <p14:sldId id="1544"/>
            <p14:sldId id="1548"/>
            <p14:sldId id="1553"/>
            <p14:sldId id="1549"/>
          </p14:sldIdLst>
        </p14:section>
        <p14:section name="Untitled Section" id="{D7A3D472-B761-4A3F-8C38-BA678CA805B5}">
          <p14:sldIdLst>
            <p14:sldId id="1658"/>
            <p14:sldId id="1556"/>
            <p14:sldId id="1557"/>
            <p14:sldId id="1559"/>
            <p14:sldId id="1560"/>
            <p14:sldId id="1561"/>
            <p14:sldId id="1562"/>
            <p14:sldId id="1563"/>
            <p14:sldId id="1564"/>
            <p14:sldId id="1565"/>
            <p14:sldId id="1566"/>
            <p14:sldId id="1567"/>
            <p14:sldId id="1568"/>
            <p14:sldId id="1569"/>
            <p14:sldId id="1570"/>
            <p14:sldId id="1571"/>
            <p14:sldId id="1572"/>
            <p14:sldId id="1573"/>
            <p14:sldId id="1574"/>
            <p14:sldId id="1575"/>
            <p14:sldId id="1576"/>
            <p14:sldId id="1577"/>
            <p14:sldId id="1578"/>
            <p14:sldId id="1659"/>
            <p14:sldId id="1579"/>
            <p14:sldId id="1580"/>
            <p14:sldId id="1581"/>
            <p14:sldId id="1582"/>
            <p14:sldId id="1583"/>
            <p14:sldId id="1584"/>
            <p14:sldId id="1585"/>
            <p14:sldId id="1586"/>
            <p14:sldId id="1587"/>
            <p14:sldId id="1588"/>
            <p14:sldId id="1589"/>
            <p14:sldId id="1590"/>
            <p14:sldId id="1591"/>
            <p14:sldId id="1592"/>
            <p14:sldId id="1593"/>
            <p14:sldId id="1594"/>
            <p14:sldId id="1595"/>
            <p14:sldId id="1596"/>
            <p14:sldId id="1597"/>
            <p14:sldId id="1598"/>
            <p14:sldId id="1599"/>
            <p14:sldId id="1600"/>
            <p14:sldId id="1601"/>
            <p14:sldId id="1602"/>
            <p14:sldId id="1603"/>
            <p14:sldId id="1604"/>
            <p14:sldId id="1605"/>
            <p14:sldId id="1606"/>
            <p14:sldId id="1607"/>
            <p14:sldId id="1608"/>
            <p14:sldId id="1609"/>
            <p14:sldId id="1610"/>
            <p14:sldId id="1611"/>
            <p14:sldId id="1612"/>
            <p14:sldId id="1613"/>
            <p14:sldId id="1614"/>
            <p14:sldId id="1615"/>
            <p14:sldId id="1616"/>
            <p14:sldId id="1617"/>
            <p14:sldId id="1618"/>
            <p14:sldId id="1619"/>
            <p14:sldId id="1620"/>
            <p14:sldId id="1621"/>
            <p14:sldId id="1622"/>
            <p14:sldId id="1623"/>
            <p14:sldId id="1624"/>
            <p14:sldId id="1625"/>
            <p14:sldId id="1626"/>
            <p14:sldId id="1627"/>
            <p14:sldId id="1628"/>
            <p14:sldId id="1629"/>
            <p14:sldId id="1630"/>
            <p14:sldId id="1631"/>
            <p14:sldId id="1632"/>
            <p14:sldId id="1633"/>
            <p14:sldId id="1661"/>
            <p14:sldId id="1662"/>
            <p14:sldId id="1663"/>
            <p14:sldId id="1664"/>
            <p14:sldId id="1665"/>
            <p14:sldId id="1634"/>
          </p14:sldIdLst>
        </p14:section>
        <p14:section name="Untitled Section" id="{0857BA2C-22DD-4445-B6E2-B424004201EB}">
          <p14:sldIdLst>
            <p14:sldId id="1704"/>
            <p14:sldId id="1666"/>
            <p14:sldId id="1669"/>
            <p14:sldId id="1670"/>
            <p14:sldId id="1671"/>
            <p14:sldId id="1672"/>
            <p14:sldId id="1691"/>
            <p14:sldId id="1692"/>
            <p14:sldId id="1693"/>
            <p14:sldId id="1694"/>
            <p14:sldId id="1695"/>
            <p14:sldId id="1696"/>
            <p14:sldId id="1697"/>
            <p14:sldId id="1698"/>
            <p14:sldId id="1699"/>
            <p14:sldId id="1700"/>
            <p14:sldId id="1701"/>
            <p14:sldId id="1702"/>
            <p14:sldId id="1703"/>
          </p14:sldIdLst>
        </p14:section>
        <p14:section name="Untitled Section" id="{C773A5BF-E190-4F87-8BF1-3E5969A3107D}">
          <p14:sldIdLst>
            <p14:sldId id="1635"/>
            <p14:sldId id="1642"/>
            <p14:sldId id="1643"/>
            <p14:sldId id="1644"/>
            <p14:sldId id="1645"/>
            <p14:sldId id="1646"/>
            <p14:sldId id="1647"/>
            <p14:sldId id="1648"/>
            <p14:sldId id="1649"/>
            <p14:sldId id="1650"/>
            <p14:sldId id="1651"/>
            <p14:sldId id="1667"/>
            <p14:sldId id="1652"/>
            <p14:sldId id="1653"/>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C0C0C0"/>
    <a:srgbClr val="3333CC"/>
    <a:srgbClr val="FFC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320" autoAdjust="0"/>
    <p:restoredTop sz="61359" autoAdjust="0"/>
  </p:normalViewPr>
  <p:slideViewPr>
    <p:cSldViewPr>
      <p:cViewPr varScale="1">
        <p:scale>
          <a:sx n="101" d="100"/>
          <a:sy n="101" d="100"/>
        </p:scale>
        <p:origin x="3388" y="72"/>
      </p:cViewPr>
      <p:guideLst>
        <p:guide orient="horz" pos="2160"/>
        <p:guide pos="2880"/>
      </p:guideLst>
    </p:cSldViewPr>
  </p:slideViewPr>
  <p:notesTextViewPr>
    <p:cViewPr>
      <p:scale>
        <a:sx n="100" d="100"/>
        <a:sy n="100" d="100"/>
      </p:scale>
      <p:origin x="0" y="0"/>
    </p:cViewPr>
  </p:notesTextViewPr>
  <p:sorterViewPr>
    <p:cViewPr>
      <p:scale>
        <a:sx n="140" d="100"/>
        <a:sy n="140" d="100"/>
      </p:scale>
      <p:origin x="0" y="-4575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slide" Target="slides/slide136.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28" Type="http://schemas.openxmlformats.org/officeDocument/2006/relationships/slide" Target="slides/slide126.xml"/><Relationship Id="rId144" Type="http://schemas.openxmlformats.org/officeDocument/2006/relationships/tableStyles" Target="tableStyles.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slide" Target="slides/slide116.xml"/><Relationship Id="rId134" Type="http://schemas.openxmlformats.org/officeDocument/2006/relationships/slide" Target="slides/slide132.xml"/><Relationship Id="rId139" Type="http://schemas.openxmlformats.org/officeDocument/2006/relationships/slide" Target="slides/slide137.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slide" Target="slides/slide122.xml"/><Relationship Id="rId129" Type="http://schemas.openxmlformats.org/officeDocument/2006/relationships/slide" Target="slides/slide127.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4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0" Type="http://schemas.openxmlformats.org/officeDocument/2006/relationships/slide" Target="slides/slide128.xml"/><Relationship Id="rId135" Type="http://schemas.openxmlformats.org/officeDocument/2006/relationships/slide" Target="slides/slide133.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141" Type="http://schemas.openxmlformats.org/officeDocument/2006/relationships/presProps" Target="presProps.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slide" Target="slides/slide134.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viewProps" Target="viewProps.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6" Type="http://schemas.openxmlformats.org/officeDocument/2006/relationships/slide" Target="slides/slide14.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7.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70.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cs typeface="+mn-cs"/>
              </a:defRPr>
            </a:lvl1pPr>
          </a:lstStyle>
          <a:p>
            <a:pPr>
              <a:defRPr/>
            </a:pPr>
            <a:endParaRPr lang="en-CA"/>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cs typeface="+mn-cs"/>
              </a:defRPr>
            </a:lvl1pPr>
          </a:lstStyle>
          <a:p>
            <a:pPr>
              <a:defRPr/>
            </a:pPr>
            <a:fld id="{719B588C-5F64-4A7E-A9D5-0F4F343FCB3D}" type="datetimeFigureOut">
              <a:rPr lang="en-US"/>
              <a:pPr>
                <a:defRPr/>
              </a:pPr>
              <a:t>10/26/2021</a:t>
            </a:fld>
            <a:endParaRPr lang="en-CA"/>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CA"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CA" noProof="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cs typeface="+mn-cs"/>
              </a:defRPr>
            </a:lvl1pPr>
          </a:lstStyle>
          <a:p>
            <a:pPr>
              <a:defRPr/>
            </a:pPr>
            <a:endParaRPr lang="en-CA"/>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cs typeface="+mn-cs"/>
              </a:defRPr>
            </a:lvl1pPr>
          </a:lstStyle>
          <a:p>
            <a:pPr>
              <a:defRPr/>
            </a:pPr>
            <a:fld id="{2C9C89CB-F400-4317-937D-CCB9628B7386}" type="slidenum">
              <a:rPr lang="en-CA"/>
              <a:pPr>
                <a:defRPr/>
              </a:pPr>
              <a:t>‹#›</a:t>
            </a:fld>
            <a:endParaRPr lang="en-CA"/>
          </a:p>
        </p:txBody>
      </p:sp>
    </p:spTree>
    <p:extLst>
      <p:ext uri="{BB962C8B-B14F-4D97-AF65-F5344CB8AC3E}">
        <p14:creationId xmlns:p14="http://schemas.microsoft.com/office/powerpoint/2010/main" val="207850734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bwMode="auto">
          <a:noFill/>
          <a:ln>
            <a:solidFill>
              <a:srgbClr val="000000"/>
            </a:solidFill>
            <a:miter lim="800000"/>
            <a:headEnd/>
            <a:tailEnd/>
          </a:ln>
        </p:spPr>
      </p:sp>
      <p:sp>
        <p:nvSpPr>
          <p:cNvPr id="50179" name="Notes Placeholder 2"/>
          <p:cNvSpPr>
            <a:spLocks noGrp="1"/>
          </p:cNvSpPr>
          <p:nvPr>
            <p:ph type="body" idx="1"/>
          </p:nvPr>
        </p:nvSpPr>
        <p:spPr bwMode="auto">
          <a:noFill/>
        </p:spPr>
        <p:txBody>
          <a:bodyPr wrap="square" numCol="1" anchor="t" anchorCtr="0" compatLnSpc="1">
            <a:prstTxWarp prst="textNoShape">
              <a:avLst/>
            </a:prstTxWarp>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CA" altLang="zh-CN" sz="1200" dirty="0">
                <a:solidFill>
                  <a:srgbClr val="000000"/>
                </a:solidFill>
                <a:latin typeface="Arial"/>
                <a:cs typeface="+mn-cs"/>
              </a:rPr>
              <a:t>Adapted from the slides by Douglas Wilhelm Harder of U Waterloo (https://ece.uwaterloo.ca/~dwharder/aads/Lecture_materials/)</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CA" altLang="zh-CN" sz="1200" dirty="0">
                <a:solidFill>
                  <a:srgbClr val="000000"/>
                </a:solidFill>
                <a:latin typeface="Arial"/>
                <a:cs typeface="+mn-cs"/>
              </a:rPr>
              <a:t>May also contain</a:t>
            </a:r>
            <a:r>
              <a:rPr lang="en-CA" altLang="zh-CN" sz="1200" baseline="0" dirty="0">
                <a:solidFill>
                  <a:srgbClr val="000000"/>
                </a:solidFill>
                <a:latin typeface="Arial"/>
                <a:cs typeface="+mn-cs"/>
              </a:rPr>
              <a:t> material from the s</a:t>
            </a:r>
            <a:r>
              <a:rPr lang="en-US" altLang="zh-CN" dirty="0" err="1"/>
              <a:t>lides</a:t>
            </a:r>
            <a:r>
              <a:rPr lang="en-US" altLang="zh-CN" dirty="0"/>
              <a:t> at https://courses.cs.washington.edu/courses/cse326/03wi/326lecturesb.shtml (by Dan </a:t>
            </a:r>
            <a:r>
              <a:rPr lang="en-US" altLang="zh-CN" dirty="0" err="1"/>
              <a:t>Suciu</a:t>
            </a:r>
            <a:r>
              <a:rPr lang="en-US" altLang="zh-CN" dirty="0"/>
              <a:t> of U Washington)</a:t>
            </a:r>
          </a:p>
        </p:txBody>
      </p:sp>
      <p:sp>
        <p:nvSpPr>
          <p:cNvPr id="7172"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7E6226FB-55D5-4CAA-90EF-D8DC53E1A20F}" type="slidenum">
              <a:rPr lang="en-CA" smtClean="0">
                <a:solidFill>
                  <a:prstClr val="black"/>
                </a:solidFill>
              </a:rPr>
              <a:pPr fontAlgn="base">
                <a:spcBef>
                  <a:spcPct val="0"/>
                </a:spcBef>
                <a:spcAft>
                  <a:spcPct val="0"/>
                </a:spcAft>
                <a:defRPr/>
              </a:pPr>
              <a:t>1</a:t>
            </a:fld>
            <a:endParaRPr lang="en-CA">
              <a:solidFill>
                <a:prstClr val="black"/>
              </a:solidFill>
            </a:endParaRPr>
          </a:p>
        </p:txBody>
      </p:sp>
    </p:spTree>
    <p:extLst>
      <p:ext uri="{BB962C8B-B14F-4D97-AF65-F5344CB8AC3E}">
        <p14:creationId xmlns:p14="http://schemas.microsoft.com/office/powerpoint/2010/main" val="20764068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7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D84D7384-6479-4DA3-8C26-ED0590273752}" type="slidenum">
              <a:rPr lang="en-CA" smtClean="0"/>
              <a:pPr>
                <a:defRPr/>
              </a:pPr>
              <a:t>11</a:t>
            </a:fld>
            <a:endParaRPr lang="en-CA"/>
          </a:p>
        </p:txBody>
      </p:sp>
    </p:spTree>
    <p:extLst>
      <p:ext uri="{BB962C8B-B14F-4D97-AF65-F5344CB8AC3E}">
        <p14:creationId xmlns:p14="http://schemas.microsoft.com/office/powerpoint/2010/main" val="370247128"/>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759A87AB-EDF7-4287-B957-13751F581027}" type="slidenum">
              <a:rPr lang="en-CA" smtClean="0"/>
              <a:pPr>
                <a:defRPr/>
              </a:pPr>
              <a:t>112</a:t>
            </a:fld>
            <a:endParaRPr lang="en-CA"/>
          </a:p>
        </p:txBody>
      </p:sp>
    </p:spTree>
    <p:extLst>
      <p:ext uri="{BB962C8B-B14F-4D97-AF65-F5344CB8AC3E}">
        <p14:creationId xmlns:p14="http://schemas.microsoft.com/office/powerpoint/2010/main" val="2670506336"/>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29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200C840B-467B-415D-92DA-DA0DBA73B2B1}" type="slidenum">
              <a:rPr lang="en-CA" smtClean="0"/>
              <a:pPr>
                <a:defRPr/>
              </a:pPr>
              <a:t>113</a:t>
            </a:fld>
            <a:endParaRPr lang="en-CA"/>
          </a:p>
        </p:txBody>
      </p:sp>
    </p:spTree>
    <p:extLst>
      <p:ext uri="{BB962C8B-B14F-4D97-AF65-F5344CB8AC3E}">
        <p14:creationId xmlns:p14="http://schemas.microsoft.com/office/powerpoint/2010/main" val="1925141163"/>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39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F6C39132-54F8-445C-A1C5-49658A9E6501}" type="slidenum">
              <a:rPr lang="en-CA" smtClean="0"/>
              <a:pPr>
                <a:defRPr/>
              </a:pPr>
              <a:t>114</a:t>
            </a:fld>
            <a:endParaRPr lang="en-CA"/>
          </a:p>
        </p:txBody>
      </p:sp>
    </p:spTree>
    <p:extLst>
      <p:ext uri="{BB962C8B-B14F-4D97-AF65-F5344CB8AC3E}">
        <p14:creationId xmlns:p14="http://schemas.microsoft.com/office/powerpoint/2010/main" val="1762576740"/>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49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E3203C8A-F3B5-4970-BC35-8FAF3B2B062C}" type="slidenum">
              <a:rPr lang="en-CA" smtClean="0"/>
              <a:pPr>
                <a:defRPr/>
              </a:pPr>
              <a:t>115</a:t>
            </a:fld>
            <a:endParaRPr lang="en-CA"/>
          </a:p>
        </p:txBody>
      </p:sp>
    </p:spTree>
    <p:extLst>
      <p:ext uri="{BB962C8B-B14F-4D97-AF65-F5344CB8AC3E}">
        <p14:creationId xmlns:p14="http://schemas.microsoft.com/office/powerpoint/2010/main" val="2752632316"/>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60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E81C4814-791C-4178-A8E1-8E95C33BDCB1}" type="slidenum">
              <a:rPr lang="en-CA" smtClean="0"/>
              <a:pPr>
                <a:defRPr/>
              </a:pPr>
              <a:t>116</a:t>
            </a:fld>
            <a:endParaRPr lang="en-CA"/>
          </a:p>
        </p:txBody>
      </p:sp>
    </p:spTree>
    <p:extLst>
      <p:ext uri="{BB962C8B-B14F-4D97-AF65-F5344CB8AC3E}">
        <p14:creationId xmlns:p14="http://schemas.microsoft.com/office/powerpoint/2010/main" val="1025495128"/>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70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4CCAAB57-D158-4BE6-875C-84EA89C6DBF4}" type="slidenum">
              <a:rPr lang="en-CA" smtClean="0"/>
              <a:pPr>
                <a:defRPr/>
              </a:pPr>
              <a:t>117</a:t>
            </a:fld>
            <a:endParaRPr lang="en-CA"/>
          </a:p>
        </p:txBody>
      </p:sp>
    </p:spTree>
    <p:extLst>
      <p:ext uri="{BB962C8B-B14F-4D97-AF65-F5344CB8AC3E}">
        <p14:creationId xmlns:p14="http://schemas.microsoft.com/office/powerpoint/2010/main" val="2938346792"/>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806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343944B1-181D-4BA2-8600-111002EF5822}" type="slidenum">
              <a:rPr lang="en-CA" smtClean="0"/>
              <a:pPr>
                <a:defRPr/>
              </a:pPr>
              <a:t>118</a:t>
            </a:fld>
            <a:endParaRPr lang="en-CA"/>
          </a:p>
        </p:txBody>
      </p:sp>
    </p:spTree>
    <p:extLst>
      <p:ext uri="{BB962C8B-B14F-4D97-AF65-F5344CB8AC3E}">
        <p14:creationId xmlns:p14="http://schemas.microsoft.com/office/powerpoint/2010/main" val="3411096417"/>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909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61ED23E3-9648-4450-B5CB-7DE28EF21CE6}" type="slidenum">
              <a:rPr lang="en-CA" smtClean="0"/>
              <a:pPr>
                <a:defRPr/>
              </a:pPr>
              <a:t>119</a:t>
            </a:fld>
            <a:endParaRPr lang="en-CA"/>
          </a:p>
        </p:txBody>
      </p:sp>
    </p:spTree>
    <p:extLst>
      <p:ext uri="{BB962C8B-B14F-4D97-AF65-F5344CB8AC3E}">
        <p14:creationId xmlns:p14="http://schemas.microsoft.com/office/powerpoint/2010/main" val="362499714"/>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011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FBAEF4DD-7FE2-4E0C-A6D7-84EB3B61D75A}" type="slidenum">
              <a:rPr lang="en-CA" smtClean="0"/>
              <a:pPr>
                <a:defRPr/>
              </a:pPr>
              <a:t>120</a:t>
            </a:fld>
            <a:endParaRPr lang="en-CA"/>
          </a:p>
        </p:txBody>
      </p:sp>
    </p:spTree>
    <p:extLst>
      <p:ext uri="{BB962C8B-B14F-4D97-AF65-F5344CB8AC3E}">
        <p14:creationId xmlns:p14="http://schemas.microsoft.com/office/powerpoint/2010/main" val="4218804072"/>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11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F88BBD9D-93D5-4B96-91FB-C69D1E0A4F83}" type="slidenum">
              <a:rPr lang="en-CA" smtClean="0"/>
              <a:pPr>
                <a:defRPr/>
              </a:pPr>
              <a:t>121</a:t>
            </a:fld>
            <a:endParaRPr lang="en-CA"/>
          </a:p>
        </p:txBody>
      </p:sp>
    </p:spTree>
    <p:extLst>
      <p:ext uri="{BB962C8B-B14F-4D97-AF65-F5344CB8AC3E}">
        <p14:creationId xmlns:p14="http://schemas.microsoft.com/office/powerpoint/2010/main" val="10129625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txBox="1">
            <a:spLocks noGrp="1"/>
          </p:cNvSpPr>
          <p:nvPr/>
        </p:nvSpPr>
        <p:spPr>
          <a:xfrm>
            <a:off x="3884613" y="8685213"/>
            <a:ext cx="2971800" cy="457200"/>
          </a:xfrm>
          <a:prstGeom prst="rect">
            <a:avLst/>
          </a:prstGeom>
          <a:noFill/>
        </p:spPr>
        <p:txBody>
          <a:bodyPr anchor="b"/>
          <a:lstStyle/>
          <a:p>
            <a:pPr algn="r" fontAlgn="auto">
              <a:spcBef>
                <a:spcPts val="0"/>
              </a:spcBef>
              <a:spcAft>
                <a:spcPts val="0"/>
              </a:spcAft>
              <a:defRPr/>
            </a:pPr>
            <a:fld id="{D53FEEC8-3349-445F-84D3-4CE9799F0328}" type="slidenum">
              <a:rPr lang="en-CA" sz="1200">
                <a:latin typeface="+mn-lt"/>
                <a:cs typeface="+mn-cs"/>
              </a:rPr>
              <a:pPr algn="r" fontAlgn="auto">
                <a:spcBef>
                  <a:spcPts val="0"/>
                </a:spcBef>
                <a:spcAft>
                  <a:spcPts val="0"/>
                </a:spcAft>
                <a:defRPr/>
              </a:pPr>
              <a:t>12</a:t>
            </a:fld>
            <a:endParaRPr lang="en-CA" sz="1200">
              <a:latin typeface="+mn-lt"/>
              <a:cs typeface="+mn-cs"/>
            </a:endParaRPr>
          </a:p>
        </p:txBody>
      </p:sp>
    </p:spTree>
    <p:extLst>
      <p:ext uri="{BB962C8B-B14F-4D97-AF65-F5344CB8AC3E}">
        <p14:creationId xmlns:p14="http://schemas.microsoft.com/office/powerpoint/2010/main" val="1877548335"/>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6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3DB2DB57-1D95-4D77-8296-D3FC5A3B39CB}" type="slidenum">
              <a:rPr lang="en-CA" smtClean="0"/>
              <a:pPr>
                <a:defRPr/>
              </a:pPr>
              <a:t>122</a:t>
            </a:fld>
            <a:endParaRPr lang="en-CA"/>
          </a:p>
        </p:txBody>
      </p:sp>
    </p:spTree>
    <p:extLst>
      <p:ext uri="{BB962C8B-B14F-4D97-AF65-F5344CB8AC3E}">
        <p14:creationId xmlns:p14="http://schemas.microsoft.com/office/powerpoint/2010/main" val="552512075"/>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318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4CBDABBB-B1AD-4C8A-B787-39A366718F1A}" type="slidenum">
              <a:rPr lang="en-CA" smtClean="0"/>
              <a:pPr>
                <a:defRPr/>
              </a:pPr>
              <a:t>123</a:t>
            </a:fld>
            <a:endParaRPr lang="en-CA"/>
          </a:p>
        </p:txBody>
      </p:sp>
    </p:spTree>
    <p:extLst>
      <p:ext uri="{BB962C8B-B14F-4D97-AF65-F5344CB8AC3E}">
        <p14:creationId xmlns:p14="http://schemas.microsoft.com/office/powerpoint/2010/main" val="52896710"/>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61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FDFF0CFA-D3FC-42DC-B0BA-EA4F8A6E3635}" type="slidenum">
              <a:rPr lang="en-CA" smtClean="0"/>
              <a:pPr>
                <a:defRPr/>
              </a:pPr>
              <a:t>124</a:t>
            </a:fld>
            <a:endParaRPr lang="en-CA"/>
          </a:p>
        </p:txBody>
      </p:sp>
    </p:spTree>
    <p:extLst>
      <p:ext uri="{BB962C8B-B14F-4D97-AF65-F5344CB8AC3E}">
        <p14:creationId xmlns:p14="http://schemas.microsoft.com/office/powerpoint/2010/main" val="393388073"/>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71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7EA4A1D1-DF09-49A8-8F1F-262AFE9CEC84}" type="slidenum">
              <a:rPr lang="en-CA" smtClean="0"/>
              <a:pPr>
                <a:defRPr/>
              </a:pPr>
              <a:t>125</a:t>
            </a:fld>
            <a:endParaRPr lang="en-CA"/>
          </a:p>
        </p:txBody>
      </p:sp>
    </p:spTree>
    <p:extLst>
      <p:ext uri="{BB962C8B-B14F-4D97-AF65-F5344CB8AC3E}">
        <p14:creationId xmlns:p14="http://schemas.microsoft.com/office/powerpoint/2010/main" val="3038402104"/>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81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28C79071-0F36-422D-B1CA-6C7A7B1DD312}" type="slidenum">
              <a:rPr lang="en-CA" smtClean="0"/>
              <a:pPr>
                <a:defRPr/>
              </a:pPr>
              <a:t>126</a:t>
            </a:fld>
            <a:endParaRPr lang="en-CA"/>
          </a:p>
        </p:txBody>
      </p:sp>
    </p:spTree>
    <p:extLst>
      <p:ext uri="{BB962C8B-B14F-4D97-AF65-F5344CB8AC3E}">
        <p14:creationId xmlns:p14="http://schemas.microsoft.com/office/powerpoint/2010/main" val="2524571442"/>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92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6CA13BB6-1E8D-495F-B2D2-E1450B7A9360}" type="slidenum">
              <a:rPr lang="en-CA" smtClean="0"/>
              <a:pPr>
                <a:defRPr/>
              </a:pPr>
              <a:t>127</a:t>
            </a:fld>
            <a:endParaRPr lang="en-CA"/>
          </a:p>
        </p:txBody>
      </p:sp>
    </p:spTree>
    <p:extLst>
      <p:ext uri="{BB962C8B-B14F-4D97-AF65-F5344CB8AC3E}">
        <p14:creationId xmlns:p14="http://schemas.microsoft.com/office/powerpoint/2010/main" val="3939043882"/>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022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EAF80E87-453D-4E49-B161-4E8104C3570E}" type="slidenum">
              <a:rPr lang="en-CA" smtClean="0"/>
              <a:pPr>
                <a:defRPr/>
              </a:pPr>
              <a:t>128</a:t>
            </a:fld>
            <a:endParaRPr lang="en-CA"/>
          </a:p>
        </p:txBody>
      </p:sp>
    </p:spTree>
    <p:extLst>
      <p:ext uri="{BB962C8B-B14F-4D97-AF65-F5344CB8AC3E}">
        <p14:creationId xmlns:p14="http://schemas.microsoft.com/office/powerpoint/2010/main" val="3984252108"/>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125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9317505E-6FD4-44DF-87FE-A8645023E09C}" type="slidenum">
              <a:rPr lang="en-CA" smtClean="0"/>
              <a:pPr>
                <a:defRPr/>
              </a:pPr>
              <a:t>129</a:t>
            </a:fld>
            <a:endParaRPr lang="en-CA"/>
          </a:p>
        </p:txBody>
      </p:sp>
    </p:spTree>
    <p:extLst>
      <p:ext uri="{BB962C8B-B14F-4D97-AF65-F5344CB8AC3E}">
        <p14:creationId xmlns:p14="http://schemas.microsoft.com/office/powerpoint/2010/main" val="1609483121"/>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227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E799B8E7-ACA1-4313-84FC-085A5CD41ED3}" type="slidenum">
              <a:rPr lang="en-CA" smtClean="0"/>
              <a:pPr>
                <a:defRPr/>
              </a:pPr>
              <a:t>130</a:t>
            </a:fld>
            <a:endParaRPr lang="en-CA"/>
          </a:p>
        </p:txBody>
      </p:sp>
    </p:spTree>
    <p:extLst>
      <p:ext uri="{BB962C8B-B14F-4D97-AF65-F5344CB8AC3E}">
        <p14:creationId xmlns:p14="http://schemas.microsoft.com/office/powerpoint/2010/main" val="2333854145"/>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32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4DF5ADC5-9982-4940-B551-4107FF48D8FB}" type="slidenum">
              <a:rPr lang="en-CA" smtClean="0"/>
              <a:pPr>
                <a:defRPr/>
              </a:pPr>
              <a:t>131</a:t>
            </a:fld>
            <a:endParaRPr lang="en-CA"/>
          </a:p>
        </p:txBody>
      </p:sp>
    </p:spTree>
    <p:extLst>
      <p:ext uri="{BB962C8B-B14F-4D97-AF65-F5344CB8AC3E}">
        <p14:creationId xmlns:p14="http://schemas.microsoft.com/office/powerpoint/2010/main" val="23088566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27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9F322468-802F-4835-B254-76250B8CB95E}" type="slidenum">
              <a:rPr lang="en-CA" smtClean="0"/>
              <a:pPr>
                <a:defRPr/>
              </a:pPr>
              <a:t>13</a:t>
            </a:fld>
            <a:endParaRPr lang="en-CA"/>
          </a:p>
        </p:txBody>
      </p:sp>
    </p:spTree>
    <p:extLst>
      <p:ext uri="{BB962C8B-B14F-4D97-AF65-F5344CB8AC3E}">
        <p14:creationId xmlns:p14="http://schemas.microsoft.com/office/powerpoint/2010/main" val="3430999555"/>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43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13E8C08F-FD90-4671-B50F-9F41C98EAE60}" type="slidenum">
              <a:rPr lang="en-CA" smtClean="0"/>
              <a:pPr>
                <a:defRPr/>
              </a:pPr>
              <a:t>132</a:t>
            </a:fld>
            <a:endParaRPr lang="en-CA"/>
          </a:p>
        </p:txBody>
      </p:sp>
    </p:spTree>
    <p:extLst>
      <p:ext uri="{BB962C8B-B14F-4D97-AF65-F5344CB8AC3E}">
        <p14:creationId xmlns:p14="http://schemas.microsoft.com/office/powerpoint/2010/main" val="3832962969"/>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53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0B0F284F-0A30-4FB5-B93E-2EB0F3380E1D}" type="slidenum">
              <a:rPr lang="en-CA" smtClean="0"/>
              <a:pPr>
                <a:defRPr/>
              </a:pPr>
              <a:t>133</a:t>
            </a:fld>
            <a:endParaRPr lang="en-CA"/>
          </a:p>
        </p:txBody>
      </p:sp>
    </p:spTree>
    <p:extLst>
      <p:ext uri="{BB962C8B-B14F-4D97-AF65-F5344CB8AC3E}">
        <p14:creationId xmlns:p14="http://schemas.microsoft.com/office/powerpoint/2010/main" val="3065126755"/>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63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EF769B43-0FEB-4EDD-A5AD-C761B3DAC337}" type="slidenum">
              <a:rPr lang="en-CA" smtClean="0"/>
              <a:pPr>
                <a:defRPr/>
              </a:pPr>
              <a:t>134</a:t>
            </a:fld>
            <a:endParaRPr lang="en-CA"/>
          </a:p>
        </p:txBody>
      </p:sp>
    </p:spTree>
    <p:extLst>
      <p:ext uri="{BB962C8B-B14F-4D97-AF65-F5344CB8AC3E}">
        <p14:creationId xmlns:p14="http://schemas.microsoft.com/office/powerpoint/2010/main" val="4163478029"/>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73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DFE1EC3F-9BA1-43B9-AADA-0BC23A5AE460}" type="slidenum">
              <a:rPr lang="en-CA" smtClean="0"/>
              <a:pPr>
                <a:defRPr/>
              </a:pPr>
              <a:t>136</a:t>
            </a:fld>
            <a:endParaRPr lang="en-CA"/>
          </a:p>
        </p:txBody>
      </p:sp>
    </p:spTree>
    <p:extLst>
      <p:ext uri="{BB962C8B-B14F-4D97-AF65-F5344CB8AC3E}">
        <p14:creationId xmlns:p14="http://schemas.microsoft.com/office/powerpoint/2010/main" val="195623368"/>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Slide Image Placeholder 1"/>
          <p:cNvSpPr>
            <a:spLocks noGrp="1" noRot="1" noChangeAspect="1" noTextEdit="1"/>
          </p:cNvSpPr>
          <p:nvPr>
            <p:ph type="sldImg"/>
          </p:nvPr>
        </p:nvSpPr>
        <p:spPr bwMode="auto">
          <a:noFill/>
          <a:ln>
            <a:solidFill>
              <a:srgbClr val="000000"/>
            </a:solidFill>
            <a:miter lim="800000"/>
            <a:headEnd/>
            <a:tailEnd/>
          </a:ln>
        </p:spPr>
      </p:sp>
      <p:sp>
        <p:nvSpPr>
          <p:cNvPr id="87043"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a:p>
        </p:txBody>
      </p:sp>
      <p:sp>
        <p:nvSpPr>
          <p:cNvPr id="4" name="Slide Number Placeholder 3"/>
          <p:cNvSpPr>
            <a:spLocks noGrp="1"/>
          </p:cNvSpPr>
          <p:nvPr>
            <p:ph type="sldNum" sz="quarter" idx="5"/>
          </p:nvPr>
        </p:nvSpPr>
        <p:spPr/>
        <p:txBody>
          <a:bodyPr/>
          <a:lstStyle/>
          <a:p>
            <a:pPr>
              <a:defRPr/>
            </a:pPr>
            <a:fld id="{68AB88D8-AB5F-48DB-98E9-EEBC0B734597}" type="slidenum">
              <a:rPr lang="en-CA" smtClean="0"/>
              <a:pPr>
                <a:defRPr/>
              </a:pPr>
              <a:t>137</a:t>
            </a:fld>
            <a:endParaRPr lang="en-CA"/>
          </a:p>
        </p:txBody>
      </p:sp>
    </p:spTree>
    <p:extLst>
      <p:ext uri="{BB962C8B-B14F-4D97-AF65-F5344CB8AC3E}">
        <p14:creationId xmlns:p14="http://schemas.microsoft.com/office/powerpoint/2010/main" val="8688442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37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5113805E-B062-48D6-AD8F-7B82D0FC3B62}" type="slidenum">
              <a:rPr lang="en-CA" smtClean="0"/>
              <a:pPr>
                <a:defRPr/>
              </a:pPr>
              <a:t>14</a:t>
            </a:fld>
            <a:endParaRPr lang="en-CA"/>
          </a:p>
        </p:txBody>
      </p:sp>
    </p:spTree>
    <p:extLst>
      <p:ext uri="{BB962C8B-B14F-4D97-AF65-F5344CB8AC3E}">
        <p14:creationId xmlns:p14="http://schemas.microsoft.com/office/powerpoint/2010/main" val="30582827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7BDA4D1B-34CB-4D27-A358-DF6E4629BA77}" type="slidenum">
              <a:rPr lang="en-CA" smtClean="0"/>
              <a:pPr>
                <a:defRPr/>
              </a:pPr>
              <a:t>15</a:t>
            </a:fld>
            <a:endParaRPr lang="en-CA"/>
          </a:p>
        </p:txBody>
      </p:sp>
    </p:spTree>
    <p:extLst>
      <p:ext uri="{BB962C8B-B14F-4D97-AF65-F5344CB8AC3E}">
        <p14:creationId xmlns:p14="http://schemas.microsoft.com/office/powerpoint/2010/main" val="2434731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58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307B1437-74A0-462D-9F41-FE0EC413A338}" type="slidenum">
              <a:rPr lang="en-CA" smtClean="0"/>
              <a:pPr>
                <a:defRPr/>
              </a:pPr>
              <a:t>16</a:t>
            </a:fld>
            <a:endParaRPr lang="en-CA"/>
          </a:p>
        </p:txBody>
      </p:sp>
    </p:spTree>
    <p:extLst>
      <p:ext uri="{BB962C8B-B14F-4D97-AF65-F5344CB8AC3E}">
        <p14:creationId xmlns:p14="http://schemas.microsoft.com/office/powerpoint/2010/main" val="13473317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686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dirty="0"/>
          </a:p>
        </p:txBody>
      </p:sp>
      <p:sp>
        <p:nvSpPr>
          <p:cNvPr id="4" name="Slide Number Placeholder 3"/>
          <p:cNvSpPr>
            <a:spLocks noGrp="1"/>
          </p:cNvSpPr>
          <p:nvPr>
            <p:ph type="sldNum" sz="quarter" idx="5"/>
          </p:nvPr>
        </p:nvSpPr>
        <p:spPr/>
        <p:txBody>
          <a:bodyPr/>
          <a:lstStyle/>
          <a:p>
            <a:pPr>
              <a:defRPr/>
            </a:pPr>
            <a:fld id="{4A0CFEE7-22F5-4720-8644-864E50D3AC1D}" type="slidenum">
              <a:rPr lang="en-CA" smtClean="0"/>
              <a:pPr>
                <a:defRPr/>
              </a:pPr>
              <a:t>17</a:t>
            </a:fld>
            <a:endParaRPr lang="en-CA"/>
          </a:p>
        </p:txBody>
      </p:sp>
    </p:spTree>
    <p:extLst>
      <p:ext uri="{BB962C8B-B14F-4D97-AF65-F5344CB8AC3E}">
        <p14:creationId xmlns:p14="http://schemas.microsoft.com/office/powerpoint/2010/main" val="25639545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789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txBox="1">
            <a:spLocks noGrp="1"/>
          </p:cNvSpPr>
          <p:nvPr/>
        </p:nvSpPr>
        <p:spPr>
          <a:xfrm>
            <a:off x="3884613" y="8685213"/>
            <a:ext cx="2971800" cy="457200"/>
          </a:xfrm>
          <a:prstGeom prst="rect">
            <a:avLst/>
          </a:prstGeom>
          <a:noFill/>
        </p:spPr>
        <p:txBody>
          <a:bodyPr anchor="b"/>
          <a:lstStyle/>
          <a:p>
            <a:pPr algn="r" fontAlgn="auto">
              <a:spcBef>
                <a:spcPts val="0"/>
              </a:spcBef>
              <a:spcAft>
                <a:spcPts val="0"/>
              </a:spcAft>
              <a:defRPr/>
            </a:pPr>
            <a:fld id="{CEBF7A15-96F3-4DA2-B468-53C95BA8D088}" type="slidenum">
              <a:rPr lang="en-CA" sz="1200">
                <a:latin typeface="+mn-lt"/>
                <a:cs typeface="+mn-cs"/>
              </a:rPr>
              <a:pPr algn="r" fontAlgn="auto">
                <a:spcBef>
                  <a:spcPts val="0"/>
                </a:spcBef>
                <a:spcAft>
                  <a:spcPts val="0"/>
                </a:spcAft>
                <a:defRPr/>
              </a:pPr>
              <a:t>18</a:t>
            </a:fld>
            <a:endParaRPr lang="en-CA" sz="1200">
              <a:latin typeface="+mn-lt"/>
              <a:cs typeface="+mn-cs"/>
            </a:endParaRPr>
          </a:p>
        </p:txBody>
      </p:sp>
    </p:spTree>
    <p:extLst>
      <p:ext uri="{BB962C8B-B14F-4D97-AF65-F5344CB8AC3E}">
        <p14:creationId xmlns:p14="http://schemas.microsoft.com/office/powerpoint/2010/main" val="23750284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8AA76AA2-2967-4524-B0EF-FADCE79DEB9A}" type="slidenum">
              <a:rPr lang="en-CA" smtClean="0"/>
              <a:pPr>
                <a:defRPr/>
              </a:pPr>
              <a:t>19</a:t>
            </a:fld>
            <a:endParaRPr lang="en-CA"/>
          </a:p>
        </p:txBody>
      </p:sp>
    </p:spTree>
    <p:extLst>
      <p:ext uri="{BB962C8B-B14F-4D97-AF65-F5344CB8AC3E}">
        <p14:creationId xmlns:p14="http://schemas.microsoft.com/office/powerpoint/2010/main" val="10936687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13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7C636DE6-69B2-4701-9995-44E7F1CC61AD}" type="slidenum">
              <a:rPr lang="en-CA" smtClean="0"/>
              <a:pPr>
                <a:defRPr/>
              </a:pPr>
              <a:t>21</a:t>
            </a:fld>
            <a:endParaRPr lang="en-CA"/>
          </a:p>
        </p:txBody>
      </p:sp>
    </p:spTree>
    <p:extLst>
      <p:ext uri="{BB962C8B-B14F-4D97-AF65-F5344CB8AC3E}">
        <p14:creationId xmlns:p14="http://schemas.microsoft.com/office/powerpoint/2010/main" val="17724749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4DF73280-17D4-4CC9-A4A8-70F34CF99EF4}" type="slidenum">
              <a:rPr lang="en-CA" smtClean="0"/>
              <a:pPr>
                <a:defRPr/>
              </a:pPr>
              <a:t>3</a:t>
            </a:fld>
            <a:endParaRPr lang="en-CA"/>
          </a:p>
        </p:txBody>
      </p:sp>
    </p:spTree>
    <p:extLst>
      <p:ext uri="{BB962C8B-B14F-4D97-AF65-F5344CB8AC3E}">
        <p14:creationId xmlns:p14="http://schemas.microsoft.com/office/powerpoint/2010/main" val="37017050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24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buFont typeface="Arial" charset="0"/>
              <a:buNone/>
            </a:pPr>
            <a:r>
              <a:rPr lang="en-US" altLang="en-US" dirty="0">
                <a:latin typeface="Arial" charset="0"/>
                <a:cs typeface="Arial" charset="0"/>
              </a:rPr>
              <a:t>From this definition:</a:t>
            </a:r>
          </a:p>
          <a:p>
            <a:pPr lvl="1"/>
            <a:r>
              <a:rPr lang="en-US" altLang="en-US" dirty="0">
                <a:latin typeface="Arial" charset="0"/>
                <a:cs typeface="Arial" charset="0"/>
              </a:rPr>
              <a:t>A single node is a min-heap</a:t>
            </a:r>
          </a:p>
          <a:p>
            <a:pPr lvl="1"/>
            <a:r>
              <a:rPr lang="en-US" altLang="en-US" dirty="0">
                <a:latin typeface="Arial" charset="0"/>
                <a:cs typeface="Arial" charset="0"/>
              </a:rPr>
              <a:t>All keys in either sub-tree are greater than the root key</a:t>
            </a:r>
          </a:p>
          <a:p>
            <a:endParaRPr lang="en-CA" altLang="en-US" dirty="0"/>
          </a:p>
        </p:txBody>
      </p:sp>
      <p:sp>
        <p:nvSpPr>
          <p:cNvPr id="4" name="Slide Number Placeholder 3"/>
          <p:cNvSpPr>
            <a:spLocks noGrp="1"/>
          </p:cNvSpPr>
          <p:nvPr>
            <p:ph type="sldNum" sz="quarter" idx="5"/>
          </p:nvPr>
        </p:nvSpPr>
        <p:spPr/>
        <p:txBody>
          <a:bodyPr/>
          <a:lstStyle/>
          <a:p>
            <a:pPr>
              <a:defRPr/>
            </a:pPr>
            <a:fld id="{95D387C6-55C9-44A2-907F-C0D0596E9BF9}" type="slidenum">
              <a:rPr lang="en-CA" smtClean="0"/>
              <a:pPr>
                <a:defRPr/>
              </a:pPr>
              <a:t>22</a:t>
            </a:fld>
            <a:endParaRPr lang="en-CA"/>
          </a:p>
        </p:txBody>
      </p:sp>
    </p:spTree>
    <p:extLst>
      <p:ext uri="{BB962C8B-B14F-4D97-AF65-F5344CB8AC3E}">
        <p14:creationId xmlns:p14="http://schemas.microsoft.com/office/powerpoint/2010/main" val="22887105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445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C7A83E80-A1E0-4A93-994A-F18894F5C562}" type="slidenum">
              <a:rPr lang="en-CA" smtClean="0"/>
              <a:pPr>
                <a:defRPr/>
              </a:pPr>
              <a:t>23</a:t>
            </a:fld>
            <a:endParaRPr lang="en-CA"/>
          </a:p>
        </p:txBody>
      </p:sp>
    </p:spTree>
    <p:extLst>
      <p:ext uri="{BB962C8B-B14F-4D97-AF65-F5344CB8AC3E}">
        <p14:creationId xmlns:p14="http://schemas.microsoft.com/office/powerpoint/2010/main" val="171036181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547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C3F9EABF-1E24-43D0-980C-7185E6FB5E56}" type="slidenum">
              <a:rPr lang="en-CA" smtClean="0"/>
              <a:pPr>
                <a:defRPr/>
              </a:pPr>
              <a:t>24</a:t>
            </a:fld>
            <a:endParaRPr lang="en-CA"/>
          </a:p>
        </p:txBody>
      </p:sp>
    </p:spTree>
    <p:extLst>
      <p:ext uri="{BB962C8B-B14F-4D97-AF65-F5344CB8AC3E}">
        <p14:creationId xmlns:p14="http://schemas.microsoft.com/office/powerpoint/2010/main" val="31805377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64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txBox="1">
            <a:spLocks noGrp="1"/>
          </p:cNvSpPr>
          <p:nvPr/>
        </p:nvSpPr>
        <p:spPr>
          <a:xfrm>
            <a:off x="3884613" y="8685213"/>
            <a:ext cx="2971800" cy="457200"/>
          </a:xfrm>
          <a:prstGeom prst="rect">
            <a:avLst/>
          </a:prstGeom>
          <a:noFill/>
        </p:spPr>
        <p:txBody>
          <a:bodyPr anchor="b"/>
          <a:lstStyle/>
          <a:p>
            <a:pPr algn="r" fontAlgn="auto">
              <a:spcBef>
                <a:spcPts val="0"/>
              </a:spcBef>
              <a:spcAft>
                <a:spcPts val="0"/>
              </a:spcAft>
              <a:defRPr/>
            </a:pPr>
            <a:fld id="{9AE6D1B4-0612-4F65-93D9-F0C991C2B078}" type="slidenum">
              <a:rPr lang="en-CA" sz="1200">
                <a:latin typeface="+mn-lt"/>
                <a:cs typeface="+mn-cs"/>
              </a:rPr>
              <a:pPr algn="r" fontAlgn="auto">
                <a:spcBef>
                  <a:spcPts val="0"/>
                </a:spcBef>
                <a:spcAft>
                  <a:spcPts val="0"/>
                </a:spcAft>
                <a:defRPr/>
              </a:pPr>
              <a:t>25</a:t>
            </a:fld>
            <a:endParaRPr lang="en-CA" sz="1200">
              <a:latin typeface="+mn-lt"/>
              <a:cs typeface="+mn-cs"/>
            </a:endParaRPr>
          </a:p>
        </p:txBody>
      </p:sp>
    </p:spTree>
    <p:extLst>
      <p:ext uri="{BB962C8B-B14F-4D97-AF65-F5344CB8AC3E}">
        <p14:creationId xmlns:p14="http://schemas.microsoft.com/office/powerpoint/2010/main" val="27417967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75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D36A88F0-6E27-4B4A-BF32-F331BE5BE1E7}" type="slidenum">
              <a:rPr lang="en-CA" smtClean="0"/>
              <a:pPr>
                <a:defRPr/>
              </a:pPr>
              <a:t>26</a:t>
            </a:fld>
            <a:endParaRPr lang="en-CA"/>
          </a:p>
        </p:txBody>
      </p:sp>
    </p:spTree>
    <p:extLst>
      <p:ext uri="{BB962C8B-B14F-4D97-AF65-F5344CB8AC3E}">
        <p14:creationId xmlns:p14="http://schemas.microsoft.com/office/powerpoint/2010/main" val="19585732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85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2A423C88-99F4-4981-82D1-4F87B744F710}" type="slidenum">
              <a:rPr lang="en-CA" smtClean="0"/>
              <a:pPr>
                <a:defRPr/>
              </a:pPr>
              <a:t>27</a:t>
            </a:fld>
            <a:endParaRPr lang="en-CA"/>
          </a:p>
        </p:txBody>
      </p:sp>
    </p:spTree>
    <p:extLst>
      <p:ext uri="{BB962C8B-B14F-4D97-AF65-F5344CB8AC3E}">
        <p14:creationId xmlns:p14="http://schemas.microsoft.com/office/powerpoint/2010/main" val="32265384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95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56CDED3E-5B90-4220-B1B2-7FFCF1328A5B}" type="slidenum">
              <a:rPr lang="en-CA" smtClean="0"/>
              <a:pPr>
                <a:defRPr/>
              </a:pPr>
              <a:t>28</a:t>
            </a:fld>
            <a:endParaRPr lang="en-CA"/>
          </a:p>
        </p:txBody>
      </p:sp>
    </p:spTree>
    <p:extLst>
      <p:ext uri="{BB962C8B-B14F-4D97-AF65-F5344CB8AC3E}">
        <p14:creationId xmlns:p14="http://schemas.microsoft.com/office/powerpoint/2010/main" val="317351427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05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3BEE787C-BDA8-46D9-BA3A-8A6EBA15361A}" type="slidenum">
              <a:rPr lang="en-CA" smtClean="0"/>
              <a:pPr>
                <a:defRPr/>
              </a:pPr>
              <a:t>29</a:t>
            </a:fld>
            <a:endParaRPr lang="en-CA"/>
          </a:p>
        </p:txBody>
      </p:sp>
    </p:spTree>
    <p:extLst>
      <p:ext uri="{BB962C8B-B14F-4D97-AF65-F5344CB8AC3E}">
        <p14:creationId xmlns:p14="http://schemas.microsoft.com/office/powerpoint/2010/main" val="118448748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16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A08ADE93-FFB5-46A4-A60D-9BDDE648467C}" type="slidenum">
              <a:rPr lang="en-CA" smtClean="0"/>
              <a:pPr>
                <a:defRPr/>
              </a:pPr>
              <a:t>30</a:t>
            </a:fld>
            <a:endParaRPr lang="en-CA"/>
          </a:p>
        </p:txBody>
      </p:sp>
    </p:spTree>
    <p:extLst>
      <p:ext uri="{BB962C8B-B14F-4D97-AF65-F5344CB8AC3E}">
        <p14:creationId xmlns:p14="http://schemas.microsoft.com/office/powerpoint/2010/main" val="187071419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26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2BC19B52-F0CE-4C6C-95B0-54A969990787}" type="slidenum">
              <a:rPr lang="en-CA" smtClean="0"/>
              <a:pPr>
                <a:defRPr/>
              </a:pPr>
              <a:t>31</a:t>
            </a:fld>
            <a:endParaRPr lang="en-CA"/>
          </a:p>
        </p:txBody>
      </p:sp>
    </p:spTree>
    <p:extLst>
      <p:ext uri="{BB962C8B-B14F-4D97-AF65-F5344CB8AC3E}">
        <p14:creationId xmlns:p14="http://schemas.microsoft.com/office/powerpoint/2010/main" val="30024014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853F322A-E3CF-4BD6-85AF-24FCB5FD0041}" type="slidenum">
              <a:rPr lang="en-CA" smtClean="0"/>
              <a:pPr>
                <a:defRPr/>
              </a:pPr>
              <a:t>4</a:t>
            </a:fld>
            <a:endParaRPr lang="en-CA"/>
          </a:p>
        </p:txBody>
      </p:sp>
    </p:spTree>
    <p:extLst>
      <p:ext uri="{BB962C8B-B14F-4D97-AF65-F5344CB8AC3E}">
        <p14:creationId xmlns:p14="http://schemas.microsoft.com/office/powerpoint/2010/main" val="18314584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366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D8AE2BA2-AF54-4F94-BC11-4B4EA5F6AAC2}" type="slidenum">
              <a:rPr lang="en-CA" smtClean="0"/>
              <a:pPr>
                <a:defRPr/>
              </a:pPr>
              <a:t>32</a:t>
            </a:fld>
            <a:endParaRPr lang="en-CA"/>
          </a:p>
        </p:txBody>
      </p:sp>
    </p:spTree>
    <p:extLst>
      <p:ext uri="{BB962C8B-B14F-4D97-AF65-F5344CB8AC3E}">
        <p14:creationId xmlns:p14="http://schemas.microsoft.com/office/powerpoint/2010/main" val="252121754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469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6502E0D0-BDBF-4320-9A5A-76BA33E07F1D}" type="slidenum">
              <a:rPr lang="en-CA" smtClean="0"/>
              <a:pPr>
                <a:defRPr/>
              </a:pPr>
              <a:t>33</a:t>
            </a:fld>
            <a:endParaRPr lang="en-CA"/>
          </a:p>
        </p:txBody>
      </p:sp>
    </p:spTree>
    <p:extLst>
      <p:ext uri="{BB962C8B-B14F-4D97-AF65-F5344CB8AC3E}">
        <p14:creationId xmlns:p14="http://schemas.microsoft.com/office/powerpoint/2010/main" val="322662482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571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B283C022-05DB-4F7B-AE15-C7177CC27DE7}" type="slidenum">
              <a:rPr lang="en-CA" smtClean="0"/>
              <a:pPr>
                <a:defRPr/>
              </a:pPr>
              <a:t>34</a:t>
            </a:fld>
            <a:endParaRPr lang="en-CA"/>
          </a:p>
        </p:txBody>
      </p:sp>
    </p:spTree>
    <p:extLst>
      <p:ext uri="{BB962C8B-B14F-4D97-AF65-F5344CB8AC3E}">
        <p14:creationId xmlns:p14="http://schemas.microsoft.com/office/powerpoint/2010/main" val="299170762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67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689EF69A-21C8-43B5-9B80-D0B21B49F47F}" type="slidenum">
              <a:rPr lang="en-CA" smtClean="0"/>
              <a:pPr>
                <a:defRPr/>
              </a:pPr>
              <a:t>35</a:t>
            </a:fld>
            <a:endParaRPr lang="en-CA"/>
          </a:p>
        </p:txBody>
      </p:sp>
    </p:spTree>
    <p:extLst>
      <p:ext uri="{BB962C8B-B14F-4D97-AF65-F5344CB8AC3E}">
        <p14:creationId xmlns:p14="http://schemas.microsoft.com/office/powerpoint/2010/main" val="210342671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776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5EADCEE1-83F6-446C-9414-9B49753F5045}" type="slidenum">
              <a:rPr lang="en-CA" smtClean="0"/>
              <a:pPr>
                <a:defRPr/>
              </a:pPr>
              <a:t>36</a:t>
            </a:fld>
            <a:endParaRPr lang="en-CA"/>
          </a:p>
        </p:txBody>
      </p:sp>
    </p:spTree>
    <p:extLst>
      <p:ext uri="{BB962C8B-B14F-4D97-AF65-F5344CB8AC3E}">
        <p14:creationId xmlns:p14="http://schemas.microsoft.com/office/powerpoint/2010/main" val="15192575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878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7C982590-36F0-491E-80B5-03EAADB98C83}" type="slidenum">
              <a:rPr lang="en-CA" smtClean="0"/>
              <a:pPr>
                <a:defRPr/>
              </a:pPr>
              <a:t>37</a:t>
            </a:fld>
            <a:endParaRPr lang="en-CA"/>
          </a:p>
        </p:txBody>
      </p:sp>
    </p:spTree>
    <p:extLst>
      <p:ext uri="{BB962C8B-B14F-4D97-AF65-F5344CB8AC3E}">
        <p14:creationId xmlns:p14="http://schemas.microsoft.com/office/powerpoint/2010/main" val="82714420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98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dirty="0"/>
          </a:p>
        </p:txBody>
      </p:sp>
      <p:sp>
        <p:nvSpPr>
          <p:cNvPr id="4" name="Slide Number Placeholder 3"/>
          <p:cNvSpPr>
            <a:spLocks noGrp="1"/>
          </p:cNvSpPr>
          <p:nvPr>
            <p:ph type="sldNum" sz="quarter" idx="5"/>
          </p:nvPr>
        </p:nvSpPr>
        <p:spPr/>
        <p:txBody>
          <a:bodyPr/>
          <a:lstStyle/>
          <a:p>
            <a:pPr>
              <a:defRPr/>
            </a:pPr>
            <a:fld id="{5264BF0C-554B-4780-AB4C-DC7B56AEFD60}" type="slidenum">
              <a:rPr lang="en-CA" smtClean="0"/>
              <a:pPr>
                <a:defRPr/>
              </a:pPr>
              <a:t>38</a:t>
            </a:fld>
            <a:endParaRPr lang="en-CA"/>
          </a:p>
        </p:txBody>
      </p:sp>
    </p:spTree>
    <p:extLst>
      <p:ext uri="{BB962C8B-B14F-4D97-AF65-F5344CB8AC3E}">
        <p14:creationId xmlns:p14="http://schemas.microsoft.com/office/powerpoint/2010/main" val="139508465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08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A240DFD9-B60A-4563-B180-157C9C6C9EE5}" type="slidenum">
              <a:rPr lang="en-CA" smtClean="0"/>
              <a:pPr>
                <a:defRPr/>
              </a:pPr>
              <a:t>39</a:t>
            </a:fld>
            <a:endParaRPr lang="en-CA"/>
          </a:p>
        </p:txBody>
      </p:sp>
    </p:spTree>
    <p:extLst>
      <p:ext uri="{BB962C8B-B14F-4D97-AF65-F5344CB8AC3E}">
        <p14:creationId xmlns:p14="http://schemas.microsoft.com/office/powerpoint/2010/main" val="91509407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18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dirty="0"/>
          </a:p>
        </p:txBody>
      </p:sp>
      <p:sp>
        <p:nvSpPr>
          <p:cNvPr id="4" name="Slide Number Placeholder 3"/>
          <p:cNvSpPr>
            <a:spLocks noGrp="1"/>
          </p:cNvSpPr>
          <p:nvPr>
            <p:ph type="sldNum" sz="quarter" idx="5"/>
          </p:nvPr>
        </p:nvSpPr>
        <p:spPr/>
        <p:txBody>
          <a:bodyPr/>
          <a:lstStyle/>
          <a:p>
            <a:pPr>
              <a:defRPr/>
            </a:pPr>
            <a:fld id="{50A2C2BC-7180-41EB-A879-B7F1014ECB22}" type="slidenum">
              <a:rPr lang="en-CA" smtClean="0"/>
              <a:pPr>
                <a:defRPr/>
              </a:pPr>
              <a:t>40</a:t>
            </a:fld>
            <a:endParaRPr lang="en-CA"/>
          </a:p>
        </p:txBody>
      </p:sp>
    </p:spTree>
    <p:extLst>
      <p:ext uri="{BB962C8B-B14F-4D97-AF65-F5344CB8AC3E}">
        <p14:creationId xmlns:p14="http://schemas.microsoft.com/office/powerpoint/2010/main" val="417333905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28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dirty="0"/>
          </a:p>
        </p:txBody>
      </p:sp>
      <p:sp>
        <p:nvSpPr>
          <p:cNvPr id="4" name="Slide Number Placeholder 3"/>
          <p:cNvSpPr>
            <a:spLocks noGrp="1"/>
          </p:cNvSpPr>
          <p:nvPr>
            <p:ph type="sldNum" sz="quarter" idx="5"/>
          </p:nvPr>
        </p:nvSpPr>
        <p:spPr/>
        <p:txBody>
          <a:bodyPr/>
          <a:lstStyle/>
          <a:p>
            <a:pPr>
              <a:defRPr/>
            </a:pPr>
            <a:fld id="{340F9C2B-3C94-4D9C-A37C-179D87EB478A}" type="slidenum">
              <a:rPr lang="en-CA" smtClean="0"/>
              <a:pPr>
                <a:defRPr/>
              </a:pPr>
              <a:t>41</a:t>
            </a:fld>
            <a:endParaRPr lang="en-CA"/>
          </a:p>
        </p:txBody>
      </p:sp>
    </p:spTree>
    <p:extLst>
      <p:ext uri="{BB962C8B-B14F-4D97-AF65-F5344CB8AC3E}">
        <p14:creationId xmlns:p14="http://schemas.microsoft.com/office/powerpoint/2010/main" val="25326989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6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122A9871-D295-4AAD-9083-ED9ED8ADDEAA}" type="slidenum">
              <a:rPr lang="en-CA" smtClean="0"/>
              <a:pPr>
                <a:defRPr/>
              </a:pPr>
              <a:t>5</a:t>
            </a:fld>
            <a:endParaRPr lang="en-CA"/>
          </a:p>
        </p:txBody>
      </p:sp>
    </p:spTree>
    <p:extLst>
      <p:ext uri="{BB962C8B-B14F-4D97-AF65-F5344CB8AC3E}">
        <p14:creationId xmlns:p14="http://schemas.microsoft.com/office/powerpoint/2010/main" val="377045066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39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2A346532-CE84-4C18-AC6D-F30149937A16}" type="slidenum">
              <a:rPr lang="en-CA" smtClean="0"/>
              <a:pPr>
                <a:defRPr/>
              </a:pPr>
              <a:t>42</a:t>
            </a:fld>
            <a:endParaRPr lang="en-CA"/>
          </a:p>
        </p:txBody>
      </p:sp>
    </p:spTree>
    <p:extLst>
      <p:ext uri="{BB962C8B-B14F-4D97-AF65-F5344CB8AC3E}">
        <p14:creationId xmlns:p14="http://schemas.microsoft.com/office/powerpoint/2010/main" val="281000365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49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9D2FDE30-C043-4D5E-BCBC-CAA60FA95084}" type="slidenum">
              <a:rPr lang="en-CA" smtClean="0"/>
              <a:pPr>
                <a:defRPr/>
              </a:pPr>
              <a:t>44</a:t>
            </a:fld>
            <a:endParaRPr lang="en-CA"/>
          </a:p>
        </p:txBody>
      </p:sp>
    </p:spTree>
    <p:extLst>
      <p:ext uri="{BB962C8B-B14F-4D97-AF65-F5344CB8AC3E}">
        <p14:creationId xmlns:p14="http://schemas.microsoft.com/office/powerpoint/2010/main" val="20590895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59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AAFDC5C9-E08E-4314-B9AF-B0138074A0C7}" type="slidenum">
              <a:rPr lang="en-CA" smtClean="0"/>
              <a:pPr>
                <a:defRPr/>
              </a:pPr>
              <a:t>45</a:t>
            </a:fld>
            <a:endParaRPr lang="en-CA"/>
          </a:p>
        </p:txBody>
      </p:sp>
    </p:spTree>
    <p:extLst>
      <p:ext uri="{BB962C8B-B14F-4D97-AF65-F5344CB8AC3E}">
        <p14:creationId xmlns:p14="http://schemas.microsoft.com/office/powerpoint/2010/main" val="71959715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69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7306BFFF-FE3A-4B69-B727-345D5BFBAAF5}" type="slidenum">
              <a:rPr lang="en-CA" smtClean="0"/>
              <a:pPr>
                <a:defRPr/>
              </a:pPr>
              <a:t>46</a:t>
            </a:fld>
            <a:endParaRPr lang="en-CA"/>
          </a:p>
        </p:txBody>
      </p:sp>
    </p:spTree>
    <p:extLst>
      <p:ext uri="{BB962C8B-B14F-4D97-AF65-F5344CB8AC3E}">
        <p14:creationId xmlns:p14="http://schemas.microsoft.com/office/powerpoint/2010/main" val="97466304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80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437E2455-0CE5-44EB-A2F1-EC9C17DD2E3E}" type="slidenum">
              <a:rPr lang="en-CA" smtClean="0"/>
              <a:pPr>
                <a:defRPr/>
              </a:pPr>
              <a:t>47</a:t>
            </a:fld>
            <a:endParaRPr lang="en-CA"/>
          </a:p>
        </p:txBody>
      </p:sp>
    </p:spTree>
    <p:extLst>
      <p:ext uri="{BB962C8B-B14F-4D97-AF65-F5344CB8AC3E}">
        <p14:creationId xmlns:p14="http://schemas.microsoft.com/office/powerpoint/2010/main" val="43672423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902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99313E92-5F16-4A09-8835-521647B645D4}" type="slidenum">
              <a:rPr lang="en-CA" smtClean="0"/>
              <a:pPr>
                <a:defRPr/>
              </a:pPr>
              <a:t>48</a:t>
            </a:fld>
            <a:endParaRPr lang="en-CA"/>
          </a:p>
        </p:txBody>
      </p:sp>
    </p:spTree>
    <p:extLst>
      <p:ext uri="{BB962C8B-B14F-4D97-AF65-F5344CB8AC3E}">
        <p14:creationId xmlns:p14="http://schemas.microsoft.com/office/powerpoint/2010/main" val="63883803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005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657824B5-F1F3-45CC-A96F-672DDE2A78F3}" type="slidenum">
              <a:rPr lang="en-CA" smtClean="0"/>
              <a:pPr>
                <a:defRPr/>
              </a:pPr>
              <a:t>49</a:t>
            </a:fld>
            <a:endParaRPr lang="en-CA"/>
          </a:p>
        </p:txBody>
      </p:sp>
    </p:spTree>
    <p:extLst>
      <p:ext uri="{BB962C8B-B14F-4D97-AF65-F5344CB8AC3E}">
        <p14:creationId xmlns:p14="http://schemas.microsoft.com/office/powerpoint/2010/main" val="165505785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107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0E8551D8-3BE3-4BD4-B7B8-153A42AFDB2A}" type="slidenum">
              <a:rPr lang="en-CA" smtClean="0"/>
              <a:pPr>
                <a:defRPr/>
              </a:pPr>
              <a:t>51</a:t>
            </a:fld>
            <a:endParaRPr lang="en-CA"/>
          </a:p>
        </p:txBody>
      </p:sp>
    </p:spTree>
    <p:extLst>
      <p:ext uri="{BB962C8B-B14F-4D97-AF65-F5344CB8AC3E}">
        <p14:creationId xmlns:p14="http://schemas.microsoft.com/office/powerpoint/2010/main" val="21449062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20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6864042B-A499-4D73-AFA6-59CC3DBBC05F}" type="slidenum">
              <a:rPr lang="en-CA" smtClean="0"/>
              <a:pPr>
                <a:defRPr/>
              </a:pPr>
              <a:t>54</a:t>
            </a:fld>
            <a:endParaRPr lang="en-CA"/>
          </a:p>
        </p:txBody>
      </p:sp>
    </p:spTree>
    <p:extLst>
      <p:ext uri="{BB962C8B-B14F-4D97-AF65-F5344CB8AC3E}">
        <p14:creationId xmlns:p14="http://schemas.microsoft.com/office/powerpoint/2010/main" val="182348582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31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7CACE78B-131D-4890-AFF6-404123B7BB5D}" type="slidenum">
              <a:rPr lang="en-CA" smtClean="0"/>
              <a:pPr>
                <a:defRPr/>
              </a:pPr>
              <a:t>57</a:t>
            </a:fld>
            <a:endParaRPr lang="en-CA"/>
          </a:p>
        </p:txBody>
      </p:sp>
    </p:spTree>
    <p:extLst>
      <p:ext uri="{BB962C8B-B14F-4D97-AF65-F5344CB8AC3E}">
        <p14:creationId xmlns:p14="http://schemas.microsoft.com/office/powerpoint/2010/main" val="23891610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62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81BEA396-D63F-474C-A8CD-60327C03349E}" type="slidenum">
              <a:rPr lang="en-CA" smtClean="0"/>
              <a:pPr>
                <a:defRPr/>
              </a:pPr>
              <a:t>6</a:t>
            </a:fld>
            <a:endParaRPr lang="en-CA"/>
          </a:p>
        </p:txBody>
      </p:sp>
    </p:spTree>
    <p:extLst>
      <p:ext uri="{BB962C8B-B14F-4D97-AF65-F5344CB8AC3E}">
        <p14:creationId xmlns:p14="http://schemas.microsoft.com/office/powerpoint/2010/main" val="71491046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41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272E4CF5-6E27-4098-B59C-7C5F6C9C289D}" type="slidenum">
              <a:rPr lang="en-CA" smtClean="0"/>
              <a:pPr>
                <a:defRPr/>
              </a:pPr>
              <a:t>58</a:t>
            </a:fld>
            <a:endParaRPr lang="en-CA"/>
          </a:p>
        </p:txBody>
      </p:sp>
    </p:spTree>
    <p:extLst>
      <p:ext uri="{BB962C8B-B14F-4D97-AF65-F5344CB8AC3E}">
        <p14:creationId xmlns:p14="http://schemas.microsoft.com/office/powerpoint/2010/main" val="297831122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51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F226AC1A-C82B-4768-BB42-C44CBC429816}" type="slidenum">
              <a:rPr lang="en-CA" smtClean="0"/>
              <a:pPr>
                <a:defRPr/>
              </a:pPr>
              <a:t>59</a:t>
            </a:fld>
            <a:endParaRPr lang="en-CA"/>
          </a:p>
        </p:txBody>
      </p:sp>
    </p:spTree>
    <p:extLst>
      <p:ext uri="{BB962C8B-B14F-4D97-AF65-F5344CB8AC3E}">
        <p14:creationId xmlns:p14="http://schemas.microsoft.com/office/powerpoint/2010/main" val="401133503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61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A161B38C-48CE-43E0-92C4-7D032228B24A}" type="slidenum">
              <a:rPr lang="en-CA" smtClean="0"/>
              <a:pPr>
                <a:defRPr/>
              </a:pPr>
              <a:t>61</a:t>
            </a:fld>
            <a:endParaRPr lang="en-CA"/>
          </a:p>
        </p:txBody>
      </p:sp>
    </p:spTree>
    <p:extLst>
      <p:ext uri="{BB962C8B-B14F-4D97-AF65-F5344CB8AC3E}">
        <p14:creationId xmlns:p14="http://schemas.microsoft.com/office/powerpoint/2010/main" val="370801443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7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8AFB5451-84FC-4009-B264-3310911DF778}" type="slidenum">
              <a:rPr lang="en-CA" smtClean="0"/>
              <a:pPr>
                <a:defRPr/>
              </a:pPr>
              <a:t>62</a:t>
            </a:fld>
            <a:endParaRPr lang="en-CA"/>
          </a:p>
        </p:txBody>
      </p:sp>
    </p:spTree>
    <p:extLst>
      <p:ext uri="{BB962C8B-B14F-4D97-AF65-F5344CB8AC3E}">
        <p14:creationId xmlns:p14="http://schemas.microsoft.com/office/powerpoint/2010/main" val="420480002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82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en-US" dirty="0">
                <a:latin typeface="Arial" charset="0"/>
                <a:cs typeface="Arial" charset="0"/>
              </a:rPr>
              <a:t>	Cost (trivial): start array at position 1 instead of position 0</a:t>
            </a:r>
          </a:p>
          <a:p>
            <a:endParaRPr lang="en-CA" altLang="en-US" dirty="0"/>
          </a:p>
        </p:txBody>
      </p:sp>
      <p:sp>
        <p:nvSpPr>
          <p:cNvPr id="4" name="Slide Number Placeholder 3"/>
          <p:cNvSpPr>
            <a:spLocks noGrp="1"/>
          </p:cNvSpPr>
          <p:nvPr>
            <p:ph type="sldNum" sz="quarter" idx="5"/>
          </p:nvPr>
        </p:nvSpPr>
        <p:spPr/>
        <p:txBody>
          <a:bodyPr/>
          <a:lstStyle/>
          <a:p>
            <a:pPr>
              <a:defRPr/>
            </a:pPr>
            <a:fld id="{1F7EE225-5DA4-49D6-BD5B-6E7EE4987E4E}" type="slidenum">
              <a:rPr lang="en-CA" smtClean="0"/>
              <a:pPr>
                <a:defRPr/>
              </a:pPr>
              <a:t>63</a:t>
            </a:fld>
            <a:endParaRPr lang="en-CA"/>
          </a:p>
        </p:txBody>
      </p:sp>
    </p:spTree>
    <p:extLst>
      <p:ext uri="{BB962C8B-B14F-4D97-AF65-F5344CB8AC3E}">
        <p14:creationId xmlns:p14="http://schemas.microsoft.com/office/powerpoint/2010/main" val="141905721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926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63F79F90-386F-4DCD-8AD5-98CED1B34380}" type="slidenum">
              <a:rPr lang="en-CA" smtClean="0"/>
              <a:pPr>
                <a:defRPr/>
              </a:pPr>
              <a:t>64</a:t>
            </a:fld>
            <a:endParaRPr lang="en-CA"/>
          </a:p>
        </p:txBody>
      </p:sp>
    </p:spTree>
    <p:extLst>
      <p:ext uri="{BB962C8B-B14F-4D97-AF65-F5344CB8AC3E}">
        <p14:creationId xmlns:p14="http://schemas.microsoft.com/office/powerpoint/2010/main" val="410709268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029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6096C395-04C5-4EB1-A496-EE94F3F1A316}" type="slidenum">
              <a:rPr lang="en-CA" smtClean="0"/>
              <a:pPr>
                <a:defRPr/>
              </a:pPr>
              <a:t>65</a:t>
            </a:fld>
            <a:endParaRPr lang="en-CA"/>
          </a:p>
        </p:txBody>
      </p:sp>
    </p:spTree>
    <p:extLst>
      <p:ext uri="{BB962C8B-B14F-4D97-AF65-F5344CB8AC3E}">
        <p14:creationId xmlns:p14="http://schemas.microsoft.com/office/powerpoint/2010/main" val="159071488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131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33CDC2F3-465C-418E-9D85-53E716952258}" type="slidenum">
              <a:rPr lang="en-CA" smtClean="0"/>
              <a:pPr>
                <a:defRPr/>
              </a:pPr>
              <a:t>66</a:t>
            </a:fld>
            <a:endParaRPr lang="en-CA"/>
          </a:p>
        </p:txBody>
      </p:sp>
    </p:spTree>
    <p:extLst>
      <p:ext uri="{BB962C8B-B14F-4D97-AF65-F5344CB8AC3E}">
        <p14:creationId xmlns:p14="http://schemas.microsoft.com/office/powerpoint/2010/main" val="288387642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23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C30634FF-50BD-4CB9-8B99-7F8D368EF808}" type="slidenum">
              <a:rPr lang="en-CA" smtClean="0"/>
              <a:pPr>
                <a:defRPr/>
              </a:pPr>
              <a:t>67</a:t>
            </a:fld>
            <a:endParaRPr lang="en-CA"/>
          </a:p>
        </p:txBody>
      </p:sp>
    </p:spTree>
    <p:extLst>
      <p:ext uri="{BB962C8B-B14F-4D97-AF65-F5344CB8AC3E}">
        <p14:creationId xmlns:p14="http://schemas.microsoft.com/office/powerpoint/2010/main" val="229976185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336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58EE56D2-FB29-49B2-98C9-7C7CB367B35D}" type="slidenum">
              <a:rPr lang="en-CA" smtClean="0"/>
              <a:pPr>
                <a:defRPr/>
              </a:pPr>
              <a:t>68</a:t>
            </a:fld>
            <a:endParaRPr lang="en-CA"/>
          </a:p>
        </p:txBody>
      </p:sp>
    </p:spTree>
    <p:extLst>
      <p:ext uri="{BB962C8B-B14F-4D97-AF65-F5344CB8AC3E}">
        <p14:creationId xmlns:p14="http://schemas.microsoft.com/office/powerpoint/2010/main" val="19969461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765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FF0028B9-BF36-4966-9349-15DD41D2A15D}" type="slidenum">
              <a:rPr lang="en-CA" smtClean="0"/>
              <a:pPr>
                <a:defRPr/>
              </a:pPr>
              <a:t>7</a:t>
            </a:fld>
            <a:endParaRPr lang="en-CA"/>
          </a:p>
        </p:txBody>
      </p:sp>
    </p:spTree>
    <p:extLst>
      <p:ext uri="{BB962C8B-B14F-4D97-AF65-F5344CB8AC3E}">
        <p14:creationId xmlns:p14="http://schemas.microsoft.com/office/powerpoint/2010/main" val="216947144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438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0C1F9D00-6359-4D0B-AE41-2BCFDB0C4EDE}" type="slidenum">
              <a:rPr lang="en-CA" smtClean="0"/>
              <a:pPr>
                <a:defRPr/>
              </a:pPr>
              <a:t>69</a:t>
            </a:fld>
            <a:endParaRPr lang="en-CA"/>
          </a:p>
        </p:txBody>
      </p:sp>
    </p:spTree>
    <p:extLst>
      <p:ext uri="{BB962C8B-B14F-4D97-AF65-F5344CB8AC3E}">
        <p14:creationId xmlns:p14="http://schemas.microsoft.com/office/powerpoint/2010/main" val="379794312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54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673983FF-A1E9-4507-A100-C820B92A0813}" type="slidenum">
              <a:rPr lang="en-CA" smtClean="0"/>
              <a:pPr>
                <a:defRPr/>
              </a:pPr>
              <a:t>70</a:t>
            </a:fld>
            <a:endParaRPr lang="en-CA"/>
          </a:p>
        </p:txBody>
      </p:sp>
    </p:spTree>
    <p:extLst>
      <p:ext uri="{BB962C8B-B14F-4D97-AF65-F5344CB8AC3E}">
        <p14:creationId xmlns:p14="http://schemas.microsoft.com/office/powerpoint/2010/main" val="178081994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64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D28E5A60-84F0-4A66-8166-6A6EFE5A3010}" type="slidenum">
              <a:rPr lang="en-CA" smtClean="0"/>
              <a:pPr>
                <a:defRPr/>
              </a:pPr>
              <a:t>71</a:t>
            </a:fld>
            <a:endParaRPr lang="en-CA"/>
          </a:p>
        </p:txBody>
      </p:sp>
    </p:spTree>
    <p:extLst>
      <p:ext uri="{BB962C8B-B14F-4D97-AF65-F5344CB8AC3E}">
        <p14:creationId xmlns:p14="http://schemas.microsoft.com/office/powerpoint/2010/main" val="115236970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74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6F29F3D4-C397-43C5-97BE-4B1FE2765C8A}" type="slidenum">
              <a:rPr lang="en-CA" smtClean="0"/>
              <a:pPr>
                <a:defRPr/>
              </a:pPr>
              <a:t>72</a:t>
            </a:fld>
            <a:endParaRPr lang="en-CA"/>
          </a:p>
        </p:txBody>
      </p:sp>
    </p:spTree>
    <p:extLst>
      <p:ext uri="{BB962C8B-B14F-4D97-AF65-F5344CB8AC3E}">
        <p14:creationId xmlns:p14="http://schemas.microsoft.com/office/powerpoint/2010/main" val="33496110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84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F796B0F7-07CD-49A0-85C3-6CC27A306FE6}" type="slidenum">
              <a:rPr lang="en-CA" smtClean="0"/>
              <a:pPr>
                <a:defRPr/>
              </a:pPr>
              <a:t>73</a:t>
            </a:fld>
            <a:endParaRPr lang="en-CA"/>
          </a:p>
        </p:txBody>
      </p:sp>
    </p:spTree>
    <p:extLst>
      <p:ext uri="{BB962C8B-B14F-4D97-AF65-F5344CB8AC3E}">
        <p14:creationId xmlns:p14="http://schemas.microsoft.com/office/powerpoint/2010/main" val="369391776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95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D8017148-C2DD-4C09-96A7-85064F70C24C}" type="slidenum">
              <a:rPr lang="en-CA" smtClean="0"/>
              <a:pPr>
                <a:defRPr/>
              </a:pPr>
              <a:t>74</a:t>
            </a:fld>
            <a:endParaRPr lang="en-CA"/>
          </a:p>
        </p:txBody>
      </p:sp>
    </p:spTree>
    <p:extLst>
      <p:ext uri="{BB962C8B-B14F-4D97-AF65-F5344CB8AC3E}">
        <p14:creationId xmlns:p14="http://schemas.microsoft.com/office/powerpoint/2010/main" val="154337099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05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E31E94EA-B32F-4F55-87F7-42B2729A8790}" type="slidenum">
              <a:rPr lang="en-CA" smtClean="0"/>
              <a:pPr>
                <a:defRPr/>
              </a:pPr>
              <a:t>75</a:t>
            </a:fld>
            <a:endParaRPr lang="en-CA"/>
          </a:p>
        </p:txBody>
      </p:sp>
    </p:spTree>
    <p:extLst>
      <p:ext uri="{BB962C8B-B14F-4D97-AF65-F5344CB8AC3E}">
        <p14:creationId xmlns:p14="http://schemas.microsoft.com/office/powerpoint/2010/main" val="325628583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15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A5FA9B16-B667-4135-A25D-D1B69580E5DB}" type="slidenum">
              <a:rPr lang="en-CA" smtClean="0"/>
              <a:pPr>
                <a:defRPr/>
              </a:pPr>
              <a:t>76</a:t>
            </a:fld>
            <a:endParaRPr lang="en-CA"/>
          </a:p>
        </p:txBody>
      </p:sp>
    </p:spTree>
    <p:extLst>
      <p:ext uri="{BB962C8B-B14F-4D97-AF65-F5344CB8AC3E}">
        <p14:creationId xmlns:p14="http://schemas.microsoft.com/office/powerpoint/2010/main" val="198649081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25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2B6597E6-FC72-43C2-AF0C-6189400206B5}" type="slidenum">
              <a:rPr lang="en-CA" smtClean="0"/>
              <a:pPr>
                <a:defRPr/>
              </a:pPr>
              <a:t>77</a:t>
            </a:fld>
            <a:endParaRPr lang="en-CA"/>
          </a:p>
        </p:txBody>
      </p:sp>
    </p:spTree>
    <p:extLst>
      <p:ext uri="{BB962C8B-B14F-4D97-AF65-F5344CB8AC3E}">
        <p14:creationId xmlns:p14="http://schemas.microsoft.com/office/powerpoint/2010/main" val="149834603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36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C635BD08-624B-4839-944E-1E52A875B189}" type="slidenum">
              <a:rPr lang="en-CA" smtClean="0"/>
              <a:pPr>
                <a:defRPr/>
              </a:pPr>
              <a:t>78</a:t>
            </a:fld>
            <a:endParaRPr lang="en-CA"/>
          </a:p>
        </p:txBody>
      </p:sp>
    </p:spTree>
    <p:extLst>
      <p:ext uri="{BB962C8B-B14F-4D97-AF65-F5344CB8AC3E}">
        <p14:creationId xmlns:p14="http://schemas.microsoft.com/office/powerpoint/2010/main" val="4069531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Image from http://younginc.site11.com/source/5895/fos0092.html</a:t>
            </a:r>
            <a:endParaRPr lang="zh-CN" altLang="en-US" dirty="0"/>
          </a:p>
        </p:txBody>
      </p:sp>
      <p:sp>
        <p:nvSpPr>
          <p:cNvPr id="4" name="Slide Number Placeholder 3"/>
          <p:cNvSpPr>
            <a:spLocks noGrp="1"/>
          </p:cNvSpPr>
          <p:nvPr>
            <p:ph type="sldNum" sz="quarter" idx="10"/>
          </p:nvPr>
        </p:nvSpPr>
        <p:spPr/>
        <p:txBody>
          <a:bodyPr/>
          <a:lstStyle/>
          <a:p>
            <a:pPr>
              <a:defRPr/>
            </a:pPr>
            <a:fld id="{2C9C89CB-F400-4317-937D-CCB9628B7386}" type="slidenum">
              <a:rPr lang="en-CA" smtClean="0"/>
              <a:pPr>
                <a:defRPr/>
              </a:pPr>
              <a:t>8</a:t>
            </a:fld>
            <a:endParaRPr lang="en-CA"/>
          </a:p>
        </p:txBody>
      </p:sp>
    </p:spTree>
    <p:extLst>
      <p:ext uri="{BB962C8B-B14F-4D97-AF65-F5344CB8AC3E}">
        <p14:creationId xmlns:p14="http://schemas.microsoft.com/office/powerpoint/2010/main" val="388690874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462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620AE4B6-8191-4F2E-AB95-1244C645C417}" type="slidenum">
              <a:rPr lang="en-CA" smtClean="0"/>
              <a:pPr>
                <a:defRPr/>
              </a:pPr>
              <a:t>79</a:t>
            </a:fld>
            <a:endParaRPr lang="en-CA"/>
          </a:p>
        </p:txBody>
      </p:sp>
    </p:spTree>
    <p:extLst>
      <p:ext uri="{BB962C8B-B14F-4D97-AF65-F5344CB8AC3E}">
        <p14:creationId xmlns:p14="http://schemas.microsoft.com/office/powerpoint/2010/main" val="380878050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565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092EA191-D674-4F1B-AB13-E61F414A3E80}" type="slidenum">
              <a:rPr lang="en-CA" smtClean="0"/>
              <a:pPr>
                <a:defRPr/>
              </a:pPr>
              <a:t>80</a:t>
            </a:fld>
            <a:endParaRPr lang="en-CA"/>
          </a:p>
        </p:txBody>
      </p:sp>
    </p:spTree>
    <p:extLst>
      <p:ext uri="{BB962C8B-B14F-4D97-AF65-F5344CB8AC3E}">
        <p14:creationId xmlns:p14="http://schemas.microsoft.com/office/powerpoint/2010/main" val="251432008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667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BBCB7993-210F-4AD1-A36B-B411A84F6EE6}" type="slidenum">
              <a:rPr lang="en-CA" smtClean="0"/>
              <a:pPr>
                <a:defRPr/>
              </a:pPr>
              <a:t>81</a:t>
            </a:fld>
            <a:endParaRPr lang="en-CA"/>
          </a:p>
        </p:txBody>
      </p:sp>
    </p:spTree>
    <p:extLst>
      <p:ext uri="{BB962C8B-B14F-4D97-AF65-F5344CB8AC3E}">
        <p14:creationId xmlns:p14="http://schemas.microsoft.com/office/powerpoint/2010/main" val="128734371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76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133B1FD7-67DB-4C1B-8D69-2ED83348950E}" type="slidenum">
              <a:rPr lang="en-CA" smtClean="0"/>
              <a:pPr>
                <a:defRPr/>
              </a:pPr>
              <a:t>82</a:t>
            </a:fld>
            <a:endParaRPr lang="en-CA"/>
          </a:p>
        </p:txBody>
      </p:sp>
    </p:spTree>
    <p:extLst>
      <p:ext uri="{BB962C8B-B14F-4D97-AF65-F5344CB8AC3E}">
        <p14:creationId xmlns:p14="http://schemas.microsoft.com/office/powerpoint/2010/main" val="308242281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87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E54B3A40-868E-41B9-BB35-EB827415D609}" type="slidenum">
              <a:rPr lang="en-CA" smtClean="0"/>
              <a:pPr>
                <a:defRPr/>
              </a:pPr>
              <a:t>83</a:t>
            </a:fld>
            <a:endParaRPr lang="en-CA"/>
          </a:p>
        </p:txBody>
      </p:sp>
    </p:spTree>
    <p:extLst>
      <p:ext uri="{BB962C8B-B14F-4D97-AF65-F5344CB8AC3E}">
        <p14:creationId xmlns:p14="http://schemas.microsoft.com/office/powerpoint/2010/main" val="96176740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9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67A3F2AE-8AB4-44EE-AFEE-3AAC7FED371B}" type="slidenum">
              <a:rPr lang="en-CA" smtClean="0"/>
              <a:pPr>
                <a:defRPr/>
              </a:pPr>
              <a:t>84</a:t>
            </a:fld>
            <a:endParaRPr lang="en-CA"/>
          </a:p>
        </p:txBody>
      </p:sp>
    </p:spTree>
    <p:extLst>
      <p:ext uri="{BB962C8B-B14F-4D97-AF65-F5344CB8AC3E}">
        <p14:creationId xmlns:p14="http://schemas.microsoft.com/office/powerpoint/2010/main" val="359581507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07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1A0C3CE8-AA9A-4EE4-8A55-8CADF4997119}" type="slidenum">
              <a:rPr lang="en-CA" smtClean="0"/>
              <a:pPr>
                <a:defRPr/>
              </a:pPr>
              <a:t>85</a:t>
            </a:fld>
            <a:endParaRPr lang="en-CA"/>
          </a:p>
        </p:txBody>
      </p:sp>
    </p:spTree>
    <p:extLst>
      <p:ext uri="{BB962C8B-B14F-4D97-AF65-F5344CB8AC3E}">
        <p14:creationId xmlns:p14="http://schemas.microsoft.com/office/powerpoint/2010/main" val="404585421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17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7C1DBB22-8539-4CBF-84CC-16B3C4657364}" type="slidenum">
              <a:rPr lang="en-CA" smtClean="0"/>
              <a:pPr>
                <a:defRPr/>
              </a:pPr>
              <a:t>86</a:t>
            </a:fld>
            <a:endParaRPr lang="en-CA"/>
          </a:p>
        </p:txBody>
      </p:sp>
    </p:spTree>
    <p:extLst>
      <p:ext uri="{BB962C8B-B14F-4D97-AF65-F5344CB8AC3E}">
        <p14:creationId xmlns:p14="http://schemas.microsoft.com/office/powerpoint/2010/main" val="400094063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28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6FE24F3C-0561-4F8A-B970-2F90965E116B}" type="slidenum">
              <a:rPr lang="en-CA" smtClean="0"/>
              <a:pPr>
                <a:defRPr/>
              </a:pPr>
              <a:t>87</a:t>
            </a:fld>
            <a:endParaRPr lang="en-CA"/>
          </a:p>
        </p:txBody>
      </p:sp>
    </p:spTree>
    <p:extLst>
      <p:ext uri="{BB962C8B-B14F-4D97-AF65-F5344CB8AC3E}">
        <p14:creationId xmlns:p14="http://schemas.microsoft.com/office/powerpoint/2010/main" val="309877028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38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69291F6B-4093-436F-9E20-B13F75CFB807}" type="slidenum">
              <a:rPr lang="en-CA" smtClean="0"/>
              <a:pPr>
                <a:defRPr/>
              </a:pPr>
              <a:t>88</a:t>
            </a:fld>
            <a:endParaRPr lang="en-CA"/>
          </a:p>
        </p:txBody>
      </p:sp>
    </p:spTree>
    <p:extLst>
      <p:ext uri="{BB962C8B-B14F-4D97-AF65-F5344CB8AC3E}">
        <p14:creationId xmlns:p14="http://schemas.microsoft.com/office/powerpoint/2010/main" val="606320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67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buFont typeface="Arial" charset="0"/>
              <a:buNone/>
            </a:pPr>
            <a:r>
              <a:rPr lang="en-US" altLang="zh-CN" dirty="0">
                <a:latin typeface="Arial" charset="0"/>
                <a:cs typeface="Arial" charset="0"/>
              </a:rPr>
              <a:t>Linux Schedular: CFS, “nice” defines the priority</a:t>
            </a:r>
            <a:endParaRPr lang="en-US" altLang="en-US" dirty="0">
              <a:latin typeface="Arial" charset="0"/>
              <a:cs typeface="Arial" charset="0"/>
            </a:endParaRPr>
          </a:p>
          <a:p>
            <a:pPr>
              <a:buFont typeface="Arial" charset="0"/>
              <a:buNone/>
            </a:pPr>
            <a:r>
              <a:rPr lang="en-US" altLang="en-US" dirty="0">
                <a:latin typeface="Arial" charset="0"/>
                <a:cs typeface="Arial" charset="0"/>
              </a:rPr>
              <a:t>This allows the processor to be used by interactive programs</a:t>
            </a:r>
          </a:p>
          <a:p>
            <a:pPr lvl="1"/>
            <a:r>
              <a:rPr lang="en-US" altLang="en-US" dirty="0">
                <a:latin typeface="Arial" charset="0"/>
                <a:cs typeface="Arial" charset="0"/>
              </a:rPr>
              <a:t>This does not significantly affect the run-time of CPU-bound processes</a:t>
            </a:r>
          </a:p>
          <a:p>
            <a:endParaRPr lang="en-CA" altLang="en-US" dirty="0"/>
          </a:p>
        </p:txBody>
      </p:sp>
      <p:sp>
        <p:nvSpPr>
          <p:cNvPr id="4" name="Slide Number Placeholder 3"/>
          <p:cNvSpPr>
            <a:spLocks noGrp="1"/>
          </p:cNvSpPr>
          <p:nvPr>
            <p:ph type="sldNum" sz="quarter" idx="5"/>
          </p:nvPr>
        </p:nvSpPr>
        <p:spPr/>
        <p:txBody>
          <a:bodyPr/>
          <a:lstStyle/>
          <a:p>
            <a:pPr>
              <a:defRPr/>
            </a:pPr>
            <a:fld id="{EBB26360-ADA1-4B2E-BC48-628F38260617}" type="slidenum">
              <a:rPr lang="en-CA" smtClean="0"/>
              <a:pPr>
                <a:defRPr/>
              </a:pPr>
              <a:t>9</a:t>
            </a:fld>
            <a:endParaRPr lang="en-CA"/>
          </a:p>
        </p:txBody>
      </p:sp>
    </p:spTree>
    <p:extLst>
      <p:ext uri="{BB962C8B-B14F-4D97-AF65-F5344CB8AC3E}">
        <p14:creationId xmlns:p14="http://schemas.microsoft.com/office/powerpoint/2010/main" val="73046020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486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0CED10C1-2118-4CD9-BF71-F9CDEBB65992}" type="slidenum">
              <a:rPr lang="en-CA" smtClean="0"/>
              <a:pPr>
                <a:defRPr/>
              </a:pPr>
              <a:t>89</a:t>
            </a:fld>
            <a:endParaRPr lang="en-CA"/>
          </a:p>
        </p:txBody>
      </p:sp>
    </p:spTree>
    <p:extLst>
      <p:ext uri="{BB962C8B-B14F-4D97-AF65-F5344CB8AC3E}">
        <p14:creationId xmlns:p14="http://schemas.microsoft.com/office/powerpoint/2010/main" val="57003556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589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4E1FAB24-D1FA-41BF-9321-04E944280472}" type="slidenum">
              <a:rPr lang="en-CA" smtClean="0"/>
              <a:pPr>
                <a:defRPr/>
              </a:pPr>
              <a:t>90</a:t>
            </a:fld>
            <a:endParaRPr lang="en-CA"/>
          </a:p>
        </p:txBody>
      </p:sp>
    </p:spTree>
    <p:extLst>
      <p:ext uri="{BB962C8B-B14F-4D97-AF65-F5344CB8AC3E}">
        <p14:creationId xmlns:p14="http://schemas.microsoft.com/office/powerpoint/2010/main" val="329873877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691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7C7195EE-199E-46BB-83F8-D28B90254081}" type="slidenum">
              <a:rPr lang="en-CA" smtClean="0"/>
              <a:pPr>
                <a:defRPr/>
              </a:pPr>
              <a:t>91</a:t>
            </a:fld>
            <a:endParaRPr lang="en-CA"/>
          </a:p>
        </p:txBody>
      </p:sp>
    </p:spTree>
    <p:extLst>
      <p:ext uri="{BB962C8B-B14F-4D97-AF65-F5344CB8AC3E}">
        <p14:creationId xmlns:p14="http://schemas.microsoft.com/office/powerpoint/2010/main" val="18536012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79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995C0747-9FB1-4602-9D41-191E7A828B9B}" type="slidenum">
              <a:rPr lang="en-CA" smtClean="0"/>
              <a:pPr>
                <a:defRPr/>
              </a:pPr>
              <a:t>92</a:t>
            </a:fld>
            <a:endParaRPr lang="en-CA"/>
          </a:p>
        </p:txBody>
      </p:sp>
    </p:spTree>
    <p:extLst>
      <p:ext uri="{BB962C8B-B14F-4D97-AF65-F5344CB8AC3E}">
        <p14:creationId xmlns:p14="http://schemas.microsoft.com/office/powerpoint/2010/main" val="206176494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896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DE290961-922B-4782-AC3A-56AC5F4A8DF7}" type="slidenum">
              <a:rPr lang="en-CA" smtClean="0"/>
              <a:pPr>
                <a:defRPr/>
              </a:pPr>
              <a:t>93</a:t>
            </a:fld>
            <a:endParaRPr lang="en-CA"/>
          </a:p>
        </p:txBody>
      </p:sp>
    </p:spTree>
    <p:extLst>
      <p:ext uri="{BB962C8B-B14F-4D97-AF65-F5344CB8AC3E}">
        <p14:creationId xmlns:p14="http://schemas.microsoft.com/office/powerpoint/2010/main" val="2856224919"/>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998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CA" altLang="en-US" dirty="0"/>
              <a:t>k current depth, 2^k number of node at depth k. h-k is the number of percolations </a:t>
            </a:r>
          </a:p>
        </p:txBody>
      </p:sp>
      <p:sp>
        <p:nvSpPr>
          <p:cNvPr id="4" name="Slide Number Placeholder 3"/>
          <p:cNvSpPr>
            <a:spLocks noGrp="1"/>
          </p:cNvSpPr>
          <p:nvPr>
            <p:ph type="sldNum" sz="quarter" idx="5"/>
          </p:nvPr>
        </p:nvSpPr>
        <p:spPr/>
        <p:txBody>
          <a:bodyPr/>
          <a:lstStyle/>
          <a:p>
            <a:pPr>
              <a:defRPr/>
            </a:pPr>
            <a:fld id="{D08641DD-DF16-4D4F-AF0F-228CDCD41C02}" type="slidenum">
              <a:rPr lang="en-CA" smtClean="0"/>
              <a:pPr>
                <a:defRPr/>
              </a:pPr>
              <a:t>94</a:t>
            </a:fld>
            <a:endParaRPr lang="en-CA"/>
          </a:p>
        </p:txBody>
      </p:sp>
    </p:spTree>
    <p:extLst>
      <p:ext uri="{BB962C8B-B14F-4D97-AF65-F5344CB8AC3E}">
        <p14:creationId xmlns:p14="http://schemas.microsoft.com/office/powerpoint/2010/main" val="3010261976"/>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10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dirty="0"/>
          </a:p>
        </p:txBody>
      </p:sp>
      <p:sp>
        <p:nvSpPr>
          <p:cNvPr id="4" name="Slide Number Placeholder 3"/>
          <p:cNvSpPr>
            <a:spLocks noGrp="1"/>
          </p:cNvSpPr>
          <p:nvPr>
            <p:ph type="sldNum" sz="quarter" idx="5"/>
          </p:nvPr>
        </p:nvSpPr>
        <p:spPr/>
        <p:txBody>
          <a:bodyPr/>
          <a:lstStyle/>
          <a:p>
            <a:pPr>
              <a:defRPr/>
            </a:pPr>
            <a:fld id="{89E7BAA1-2078-4024-9055-4FB5E584E651}" type="slidenum">
              <a:rPr lang="en-CA" smtClean="0"/>
              <a:pPr>
                <a:defRPr/>
              </a:pPr>
              <a:t>95</a:t>
            </a:fld>
            <a:endParaRPr lang="en-CA"/>
          </a:p>
        </p:txBody>
      </p:sp>
    </p:spTree>
    <p:extLst>
      <p:ext uri="{BB962C8B-B14F-4D97-AF65-F5344CB8AC3E}">
        <p14:creationId xmlns:p14="http://schemas.microsoft.com/office/powerpoint/2010/main" val="607028961"/>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20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3A7A3C0C-378A-4DE6-A30F-FB5DA6D1E9BB}" type="slidenum">
              <a:rPr lang="en-CA" smtClean="0"/>
              <a:pPr>
                <a:defRPr/>
              </a:pPr>
              <a:t>96</a:t>
            </a:fld>
            <a:endParaRPr lang="en-CA"/>
          </a:p>
        </p:txBody>
      </p:sp>
    </p:spTree>
    <p:extLst>
      <p:ext uri="{BB962C8B-B14F-4D97-AF65-F5344CB8AC3E}">
        <p14:creationId xmlns:p14="http://schemas.microsoft.com/office/powerpoint/2010/main" val="1726953373"/>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30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D457D24B-B94A-4E87-B1B2-5E0E8F83E127}" type="slidenum">
              <a:rPr lang="en-CA" smtClean="0"/>
              <a:pPr>
                <a:defRPr/>
              </a:pPr>
              <a:t>97</a:t>
            </a:fld>
            <a:endParaRPr lang="en-CA"/>
          </a:p>
        </p:txBody>
      </p:sp>
    </p:spTree>
    <p:extLst>
      <p:ext uri="{BB962C8B-B14F-4D97-AF65-F5344CB8AC3E}">
        <p14:creationId xmlns:p14="http://schemas.microsoft.com/office/powerpoint/2010/main" val="2705122991"/>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0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9E269B82-AD03-4BFC-87EB-CC9733CE4DA0}" type="slidenum">
              <a:rPr lang="en-CA" smtClean="0"/>
              <a:pPr>
                <a:defRPr/>
              </a:pPr>
              <a:t>98</a:t>
            </a:fld>
            <a:endParaRPr lang="en-CA"/>
          </a:p>
        </p:txBody>
      </p:sp>
    </p:spTree>
    <p:extLst>
      <p:ext uri="{BB962C8B-B14F-4D97-AF65-F5344CB8AC3E}">
        <p14:creationId xmlns:p14="http://schemas.microsoft.com/office/powerpoint/2010/main" val="11249413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2C9C89CB-F400-4317-937D-CCB9628B7386}" type="slidenum">
              <a:rPr lang="en-CA" smtClean="0"/>
              <a:pPr>
                <a:defRPr/>
              </a:pPr>
              <a:t>10</a:t>
            </a:fld>
            <a:endParaRPr lang="en-CA"/>
          </a:p>
        </p:txBody>
      </p:sp>
    </p:spTree>
    <p:extLst>
      <p:ext uri="{BB962C8B-B14F-4D97-AF65-F5344CB8AC3E}">
        <p14:creationId xmlns:p14="http://schemas.microsoft.com/office/powerpoint/2010/main" val="400225860"/>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9C25915-588F-48A8-92DD-337F0A4EDC40}" type="slidenum">
              <a:rPr lang="en-US" altLang="zh-CN"/>
              <a:pPr/>
              <a:t>100</a:t>
            </a:fld>
            <a:endParaRPr lang="en-US" altLang="zh-CN"/>
          </a:p>
        </p:txBody>
      </p:sp>
      <p:sp>
        <p:nvSpPr>
          <p:cNvPr id="570370" name="Rectangle 2"/>
          <p:cNvSpPr>
            <a:spLocks noGrp="1" noRot="1" noChangeAspect="1" noChangeArrowheads="1" noTextEdit="1"/>
          </p:cNvSpPr>
          <p:nvPr>
            <p:ph type="sldImg"/>
          </p:nvPr>
        </p:nvSpPr>
        <p:spPr bwMode="auto">
          <a:xfrm>
            <a:off x="1171575" y="696913"/>
            <a:ext cx="4641850" cy="3481387"/>
          </a:xfrm>
          <a:prstGeom prst="rect">
            <a:avLst/>
          </a:prstGeom>
          <a:solidFill>
            <a:srgbClr val="FFFFFF"/>
          </a:solidFill>
          <a:ln>
            <a:solidFill>
              <a:srgbClr val="000000"/>
            </a:solidFill>
            <a:miter lim="800000"/>
            <a:headEnd/>
            <a:tailEnd/>
          </a:ln>
        </p:spPr>
      </p:sp>
      <p:sp>
        <p:nvSpPr>
          <p:cNvPr id="570371" name="Rectangle 3"/>
          <p:cNvSpPr>
            <a:spLocks noGrp="1" noChangeArrowheads="1"/>
          </p:cNvSpPr>
          <p:nvPr>
            <p:ph type="body" idx="1"/>
          </p:nvPr>
        </p:nvSpPr>
        <p:spPr bwMode="auto">
          <a:xfrm>
            <a:off x="930275" y="4410075"/>
            <a:ext cx="5124450" cy="4176713"/>
          </a:xfrm>
          <a:prstGeom prst="rect">
            <a:avLst/>
          </a:prstGeom>
          <a:solidFill>
            <a:srgbClr val="FFFFFF"/>
          </a:solidFill>
          <a:ln>
            <a:solidFill>
              <a:srgbClr val="000000"/>
            </a:solidFill>
            <a:miter lim="800000"/>
            <a:headEnd/>
            <a:tailEnd/>
          </a:ln>
        </p:spPr>
        <p:txBody>
          <a:bodyPr lIns="92821" tIns="46410" rIns="92821" bIns="46410"/>
          <a:lstStyle/>
          <a:p>
            <a:r>
              <a:rPr lang="en-US" altLang="zh-CN" dirty="0"/>
              <a:t>Pull other slide back up and ask how long it takes. </a:t>
            </a:r>
          </a:p>
          <a:p>
            <a:r>
              <a:rPr lang="en-US" altLang="zh-CN" dirty="0"/>
              <a:t>O(n log n) </a:t>
            </a:r>
            <a:r>
              <a:rPr lang="en-US" altLang="zh-CN" b="1" dirty="0"/>
              <a:t>worst</a:t>
            </a:r>
            <a:r>
              <a:rPr lang="en-US" altLang="zh-CN" dirty="0"/>
              <a:t> case, but O(n) average case.</a:t>
            </a:r>
          </a:p>
          <a:p>
            <a:r>
              <a:rPr lang="en-US" altLang="zh-CN" dirty="0"/>
              <a:t>Can we get a worst case O(n) bound?</a:t>
            </a:r>
          </a:p>
          <a:p>
            <a:endParaRPr lang="en-US" altLang="zh-CN" dirty="0"/>
          </a:p>
          <a:p>
            <a:r>
              <a:rPr lang="en-US" altLang="zh-CN" dirty="0"/>
              <a:t>Let’s try pretending it’s a heap already and just fixing the heap-order property. </a:t>
            </a:r>
          </a:p>
          <a:p>
            <a:endParaRPr lang="en-US" altLang="zh-CN" dirty="0"/>
          </a:p>
          <a:p>
            <a:r>
              <a:rPr lang="en-US" altLang="zh-CN" dirty="0"/>
              <a:t>The red nodes are the ones that are out of order.</a:t>
            </a:r>
          </a:p>
          <a:p>
            <a:endParaRPr lang="en-US" altLang="zh-CN" dirty="0"/>
          </a:p>
          <a:p>
            <a:r>
              <a:rPr lang="en-US" altLang="zh-CN" dirty="0"/>
              <a:t>Question: which nodes MIGHT be out of order in any heap?</a:t>
            </a:r>
          </a:p>
        </p:txBody>
      </p:sp>
    </p:spTree>
    <p:extLst>
      <p:ext uri="{BB962C8B-B14F-4D97-AF65-F5344CB8AC3E}">
        <p14:creationId xmlns:p14="http://schemas.microsoft.com/office/powerpoint/2010/main" val="4034116900"/>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B90E872-8FFE-4307-BDC0-31AC15D9266F}" type="slidenum">
              <a:rPr lang="en-US" altLang="zh-CN"/>
              <a:pPr/>
              <a:t>101</a:t>
            </a:fld>
            <a:endParaRPr lang="en-US" altLang="zh-CN"/>
          </a:p>
        </p:txBody>
      </p:sp>
      <p:sp>
        <p:nvSpPr>
          <p:cNvPr id="572418" name="Rectangle 2"/>
          <p:cNvSpPr>
            <a:spLocks noGrp="1" noRot="1" noChangeAspect="1" noChangeArrowheads="1" noTextEdit="1"/>
          </p:cNvSpPr>
          <p:nvPr>
            <p:ph type="sldImg"/>
          </p:nvPr>
        </p:nvSpPr>
        <p:spPr bwMode="auto">
          <a:xfrm>
            <a:off x="1171575" y="696913"/>
            <a:ext cx="4641850" cy="3481387"/>
          </a:xfrm>
          <a:prstGeom prst="rect">
            <a:avLst/>
          </a:prstGeom>
          <a:solidFill>
            <a:srgbClr val="FFFFFF"/>
          </a:solidFill>
          <a:ln>
            <a:solidFill>
              <a:srgbClr val="000000"/>
            </a:solidFill>
            <a:miter lim="800000"/>
            <a:headEnd/>
            <a:tailEnd/>
          </a:ln>
        </p:spPr>
      </p:sp>
      <p:sp>
        <p:nvSpPr>
          <p:cNvPr id="572419" name="Rectangle 3"/>
          <p:cNvSpPr>
            <a:spLocks noGrp="1" noChangeArrowheads="1"/>
          </p:cNvSpPr>
          <p:nvPr>
            <p:ph type="body" idx="1"/>
          </p:nvPr>
        </p:nvSpPr>
        <p:spPr bwMode="auto">
          <a:xfrm>
            <a:off x="930275" y="4410075"/>
            <a:ext cx="5124450" cy="4176713"/>
          </a:xfrm>
          <a:prstGeom prst="rect">
            <a:avLst/>
          </a:prstGeom>
          <a:solidFill>
            <a:srgbClr val="FFFFFF"/>
          </a:solidFill>
          <a:ln>
            <a:solidFill>
              <a:srgbClr val="000000"/>
            </a:solidFill>
            <a:miter lim="800000"/>
            <a:headEnd/>
            <a:tailEnd/>
          </a:ln>
        </p:spPr>
        <p:txBody>
          <a:bodyPr lIns="92821" tIns="46410" rIns="92821" bIns="46410"/>
          <a:lstStyle/>
          <a:p>
            <a:endParaRPr lang="zh-CN" altLang="zh-CN"/>
          </a:p>
        </p:txBody>
      </p:sp>
    </p:spTree>
    <p:extLst>
      <p:ext uri="{BB962C8B-B14F-4D97-AF65-F5344CB8AC3E}">
        <p14:creationId xmlns:p14="http://schemas.microsoft.com/office/powerpoint/2010/main" val="4042292953"/>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813F21C-6C1F-4FCF-9E8B-772651AFD5F7}" type="slidenum">
              <a:rPr lang="en-US" altLang="zh-CN"/>
              <a:pPr/>
              <a:t>102</a:t>
            </a:fld>
            <a:endParaRPr lang="en-US" altLang="zh-CN"/>
          </a:p>
        </p:txBody>
      </p:sp>
      <p:sp>
        <p:nvSpPr>
          <p:cNvPr id="574466" name="Rectangle 2"/>
          <p:cNvSpPr>
            <a:spLocks noGrp="1" noRot="1" noChangeAspect="1" noChangeArrowheads="1" noTextEdit="1"/>
          </p:cNvSpPr>
          <p:nvPr>
            <p:ph type="sldImg"/>
          </p:nvPr>
        </p:nvSpPr>
        <p:spPr bwMode="auto">
          <a:xfrm>
            <a:off x="1171575" y="696913"/>
            <a:ext cx="4641850" cy="3481387"/>
          </a:xfrm>
          <a:prstGeom prst="rect">
            <a:avLst/>
          </a:prstGeom>
          <a:solidFill>
            <a:srgbClr val="FFFFFF"/>
          </a:solidFill>
          <a:ln>
            <a:solidFill>
              <a:srgbClr val="000000"/>
            </a:solidFill>
            <a:miter lim="800000"/>
            <a:headEnd/>
            <a:tailEnd/>
          </a:ln>
        </p:spPr>
      </p:sp>
      <p:sp>
        <p:nvSpPr>
          <p:cNvPr id="574467" name="Rectangle 3"/>
          <p:cNvSpPr>
            <a:spLocks noGrp="1" noChangeArrowheads="1"/>
          </p:cNvSpPr>
          <p:nvPr>
            <p:ph type="body" idx="1"/>
          </p:nvPr>
        </p:nvSpPr>
        <p:spPr bwMode="auto">
          <a:xfrm>
            <a:off x="930275" y="4410075"/>
            <a:ext cx="5124450" cy="4176713"/>
          </a:xfrm>
          <a:prstGeom prst="rect">
            <a:avLst/>
          </a:prstGeom>
          <a:solidFill>
            <a:srgbClr val="FFFFFF"/>
          </a:solidFill>
          <a:ln>
            <a:solidFill>
              <a:srgbClr val="000000"/>
            </a:solidFill>
            <a:miter lim="800000"/>
            <a:headEnd/>
            <a:tailEnd/>
          </a:ln>
        </p:spPr>
        <p:txBody>
          <a:bodyPr lIns="92821" tIns="46410" rIns="92821" bIns="46410"/>
          <a:lstStyle/>
          <a:p>
            <a:r>
              <a:rPr lang="en-US" altLang="zh-CN" dirty="0"/>
              <a:t>How long does this take? Well, everything above the fringe might move 1 step.</a:t>
            </a:r>
          </a:p>
          <a:p>
            <a:endParaRPr lang="en-US" altLang="zh-CN" dirty="0"/>
          </a:p>
          <a:p>
            <a:r>
              <a:rPr lang="en-US" altLang="zh-CN" dirty="0"/>
              <a:t>Everything height 2 or greater might move 2 steps.</a:t>
            </a:r>
          </a:p>
          <a:p>
            <a:endParaRPr lang="en-US" altLang="zh-CN" dirty="0"/>
          </a:p>
          <a:p>
            <a:r>
              <a:rPr lang="en-US" altLang="zh-CN" dirty="0"/>
              <a:t>…</a:t>
            </a:r>
          </a:p>
          <a:p>
            <a:endParaRPr lang="en-US" altLang="zh-CN" dirty="0"/>
          </a:p>
          <a:p>
            <a:r>
              <a:rPr lang="en-US" altLang="zh-CN" dirty="0"/>
              <a:t>In other words n * Sum I=0 to n of I/2</a:t>
            </a:r>
            <a:r>
              <a:rPr lang="en-US" altLang="zh-CN" baseline="30000" dirty="0"/>
              <a:t>i</a:t>
            </a:r>
            <a:endParaRPr lang="en-US" altLang="zh-CN" dirty="0"/>
          </a:p>
          <a:p>
            <a:r>
              <a:rPr lang="en-US" altLang="zh-CN" dirty="0"/>
              <a:t>But, this is (as n-&gt;</a:t>
            </a:r>
            <a:r>
              <a:rPr lang="en-US" altLang="zh-CN" dirty="0" err="1"/>
              <a:t>inf</a:t>
            </a:r>
            <a:r>
              <a:rPr lang="en-US" altLang="zh-CN" dirty="0"/>
              <a:t>) just 2. See chapter I to see why.</a:t>
            </a:r>
          </a:p>
          <a:p>
            <a:endParaRPr lang="en-US" altLang="zh-CN" dirty="0"/>
          </a:p>
          <a:p>
            <a:r>
              <a:rPr lang="en-US" altLang="zh-CN" dirty="0"/>
              <a:t>So, the runtime is O(n).</a:t>
            </a:r>
          </a:p>
          <a:p>
            <a:endParaRPr lang="en-US" altLang="zh-CN" dirty="0"/>
          </a:p>
        </p:txBody>
      </p:sp>
    </p:spTree>
    <p:extLst>
      <p:ext uri="{BB962C8B-B14F-4D97-AF65-F5344CB8AC3E}">
        <p14:creationId xmlns:p14="http://schemas.microsoft.com/office/powerpoint/2010/main" val="3713385500"/>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1326E2C-2874-43C9-98E3-B783F5130BD1}" type="slidenum">
              <a:rPr lang="en-US" altLang="zh-CN"/>
              <a:pPr/>
              <a:t>103</a:t>
            </a:fld>
            <a:endParaRPr lang="en-US" altLang="zh-CN"/>
          </a:p>
        </p:txBody>
      </p:sp>
      <p:sp>
        <p:nvSpPr>
          <p:cNvPr id="576514" name="Rectangle 2"/>
          <p:cNvSpPr>
            <a:spLocks noGrp="1" noRot="1" noChangeAspect="1" noChangeArrowheads="1" noTextEdit="1"/>
          </p:cNvSpPr>
          <p:nvPr>
            <p:ph type="sldImg"/>
          </p:nvPr>
        </p:nvSpPr>
        <p:spPr bwMode="auto">
          <a:xfrm>
            <a:off x="1171575" y="696913"/>
            <a:ext cx="4641850" cy="3481387"/>
          </a:xfrm>
          <a:prstGeom prst="rect">
            <a:avLst/>
          </a:prstGeom>
          <a:solidFill>
            <a:srgbClr val="FFFFFF"/>
          </a:solidFill>
          <a:ln>
            <a:solidFill>
              <a:srgbClr val="000000"/>
            </a:solidFill>
            <a:miter lim="800000"/>
            <a:headEnd/>
            <a:tailEnd/>
          </a:ln>
        </p:spPr>
      </p:sp>
      <p:sp>
        <p:nvSpPr>
          <p:cNvPr id="576515" name="Rectangle 3"/>
          <p:cNvSpPr>
            <a:spLocks noGrp="1" noChangeArrowheads="1"/>
          </p:cNvSpPr>
          <p:nvPr>
            <p:ph type="body" idx="1"/>
          </p:nvPr>
        </p:nvSpPr>
        <p:spPr bwMode="auto">
          <a:xfrm>
            <a:off x="930275" y="4410075"/>
            <a:ext cx="5124450" cy="4176713"/>
          </a:xfrm>
          <a:prstGeom prst="rect">
            <a:avLst/>
          </a:prstGeom>
          <a:solidFill>
            <a:srgbClr val="FFFFFF"/>
          </a:solidFill>
          <a:ln>
            <a:solidFill>
              <a:srgbClr val="000000"/>
            </a:solidFill>
            <a:miter lim="800000"/>
            <a:headEnd/>
            <a:tailEnd/>
          </a:ln>
        </p:spPr>
        <p:txBody>
          <a:bodyPr lIns="92885" tIns="46442" rIns="92885" bIns="46442"/>
          <a:lstStyle/>
          <a:p>
            <a:r>
              <a:rPr lang="en-US" altLang="zh-CN" dirty="0"/>
              <a:t>Fact: size of a perfect binary tree doubles (+1) with each additional layer</a:t>
            </a:r>
          </a:p>
        </p:txBody>
      </p:sp>
    </p:spTree>
    <p:extLst>
      <p:ext uri="{BB962C8B-B14F-4D97-AF65-F5344CB8AC3E}">
        <p14:creationId xmlns:p14="http://schemas.microsoft.com/office/powerpoint/2010/main" val="4203486507"/>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51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557E4DE2-5498-4B5B-93BA-DE3912810A07}" type="slidenum">
              <a:rPr lang="en-CA" smtClean="0"/>
              <a:pPr>
                <a:defRPr/>
              </a:pPr>
              <a:t>104</a:t>
            </a:fld>
            <a:endParaRPr lang="en-CA"/>
          </a:p>
        </p:txBody>
      </p:sp>
    </p:spTree>
    <p:extLst>
      <p:ext uri="{BB962C8B-B14F-4D97-AF65-F5344CB8AC3E}">
        <p14:creationId xmlns:p14="http://schemas.microsoft.com/office/powerpoint/2010/main" val="2808462951"/>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04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EDB64ABD-EC89-479C-8949-A3518223425F}" type="slidenum">
              <a:rPr lang="en-CA" smtClean="0"/>
              <a:pPr>
                <a:defRPr/>
              </a:pPr>
              <a:t>107</a:t>
            </a:fld>
            <a:endParaRPr lang="en-CA"/>
          </a:p>
        </p:txBody>
      </p:sp>
    </p:spTree>
    <p:extLst>
      <p:ext uri="{BB962C8B-B14F-4D97-AF65-F5344CB8AC3E}">
        <p14:creationId xmlns:p14="http://schemas.microsoft.com/office/powerpoint/2010/main" val="1938960531"/>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D8353756-2EEB-4B0D-A49B-B625459D3845}" type="slidenum">
              <a:rPr lang="en-CA" smtClean="0"/>
              <a:pPr>
                <a:defRPr/>
              </a:pPr>
              <a:t>108</a:t>
            </a:fld>
            <a:endParaRPr lang="en-CA"/>
          </a:p>
        </p:txBody>
      </p:sp>
    </p:spTree>
    <p:extLst>
      <p:ext uri="{BB962C8B-B14F-4D97-AF65-F5344CB8AC3E}">
        <p14:creationId xmlns:p14="http://schemas.microsoft.com/office/powerpoint/2010/main" val="1311543060"/>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246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A687F9D7-B62D-40DD-8ACD-E5D3A2F19A57}" type="slidenum">
              <a:rPr lang="en-CA" smtClean="0"/>
              <a:pPr>
                <a:defRPr/>
              </a:pPr>
              <a:t>109</a:t>
            </a:fld>
            <a:endParaRPr lang="en-CA"/>
          </a:p>
        </p:txBody>
      </p:sp>
    </p:spTree>
    <p:extLst>
      <p:ext uri="{BB962C8B-B14F-4D97-AF65-F5344CB8AC3E}">
        <p14:creationId xmlns:p14="http://schemas.microsoft.com/office/powerpoint/2010/main" val="4134434304"/>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349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466D7D85-D3DA-4913-87DF-D3F6909DF9BF}" type="slidenum">
              <a:rPr lang="en-CA" smtClean="0"/>
              <a:pPr>
                <a:defRPr/>
              </a:pPr>
              <a:t>110</a:t>
            </a:fld>
            <a:endParaRPr lang="en-CA"/>
          </a:p>
        </p:txBody>
      </p:sp>
    </p:spTree>
    <p:extLst>
      <p:ext uri="{BB962C8B-B14F-4D97-AF65-F5344CB8AC3E}">
        <p14:creationId xmlns:p14="http://schemas.microsoft.com/office/powerpoint/2010/main" val="2031888846"/>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08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B75D96C8-3644-4B23-92CA-D252BE35A3C3}" type="slidenum">
              <a:rPr lang="en-CA" smtClean="0"/>
              <a:pPr>
                <a:defRPr/>
              </a:pPr>
              <a:t>111</a:t>
            </a:fld>
            <a:endParaRPr lang="en-CA"/>
          </a:p>
        </p:txBody>
      </p:sp>
    </p:spTree>
    <p:extLst>
      <p:ext uri="{BB962C8B-B14F-4D97-AF65-F5344CB8AC3E}">
        <p14:creationId xmlns:p14="http://schemas.microsoft.com/office/powerpoint/2010/main" val="94970149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chemeClr val="bg1"/>
        </a:solidFill>
        <a:effectLst/>
      </p:bgPr>
    </p:bg>
    <p:spTree>
      <p:nvGrpSpPr>
        <p:cNvPr id="1" name=""/>
        <p:cNvGrpSpPr/>
        <p:nvPr/>
      </p:nvGrpSpPr>
      <p:grpSpPr>
        <a:xfrm>
          <a:off x="0" y="0"/>
          <a:ext cx="0" cy="0"/>
          <a:chOff x="0" y="0"/>
          <a:chExt cx="0" cy="0"/>
        </a:xfrm>
      </p:grpSpPr>
      <p:pic>
        <p:nvPicPr>
          <p:cNvPr id="4" name="Picture 2" descr="C:\Users\dwharder\Desktop\cc.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297863" y="6373813"/>
            <a:ext cx="67945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itle 1"/>
          <p:cNvSpPr>
            <a:spLocks noGrp="1"/>
          </p:cNvSpPr>
          <p:nvPr>
            <p:ph type="ctrTitle"/>
          </p:nvPr>
        </p:nvSpPr>
        <p:spPr>
          <a:xfrm>
            <a:off x="1412170" y="2023872"/>
            <a:ext cx="7211568" cy="1329137"/>
          </a:xfrm>
        </p:spPr>
        <p:txBody>
          <a:bodyPr/>
          <a:lstStyle>
            <a:lvl1pP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20693698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800" b="0"/>
            </a:lvl1pPr>
          </a:lstStyle>
          <a:p>
            <a:r>
              <a:rPr lang="en-US" dirty="0"/>
              <a:t>Click to edit Master title style</a:t>
            </a:r>
            <a:endParaRPr lang="en-CA" dirty="0"/>
          </a:p>
        </p:txBody>
      </p:sp>
      <p:sp>
        <p:nvSpPr>
          <p:cNvPr id="3" name="Content Placeholder 2"/>
          <p:cNvSpPr>
            <a:spLocks noGrp="1"/>
          </p:cNvSpPr>
          <p:nvPr>
            <p:ph idx="1"/>
          </p:nvPr>
        </p:nvSpPr>
        <p:spPr/>
        <p:txBody>
          <a:bodyPr>
            <a:normAutofit/>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CA" dirty="0"/>
          </a:p>
        </p:txBody>
      </p:sp>
    </p:spTree>
    <p:extLst>
      <p:ext uri="{BB962C8B-B14F-4D97-AF65-F5344CB8AC3E}">
        <p14:creationId xmlns:p14="http://schemas.microsoft.com/office/powerpoint/2010/main" val="18603062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normAutofit/>
          </a:bodyPr>
          <a:lstStyle>
            <a:lvl1pPr>
              <a:defRPr sz="4000"/>
            </a:lvl1pPr>
          </a:lstStyle>
          <a:p>
            <a:r>
              <a:rPr lang="en-US" dirty="0"/>
              <a:t>Click to edit Master title style</a:t>
            </a:r>
            <a:endParaRPr lang="en-CA" dirty="0"/>
          </a:p>
        </p:txBody>
      </p:sp>
    </p:spTree>
    <p:extLst>
      <p:ext uri="{BB962C8B-B14F-4D97-AF65-F5344CB8AC3E}">
        <p14:creationId xmlns:p14="http://schemas.microsoft.com/office/powerpoint/2010/main" val="26939781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800"/>
            </a:lvl1pPr>
          </a:lstStyle>
          <a:p>
            <a:r>
              <a:rPr lang="en-US" dirty="0"/>
              <a:t>Click to edit Master title style</a:t>
            </a:r>
            <a:endParaRPr lang="en-CA" dirty="0"/>
          </a:p>
        </p:txBody>
      </p:sp>
      <p:sp>
        <p:nvSpPr>
          <p:cNvPr id="3" name="Content Placeholder 2"/>
          <p:cNvSpPr>
            <a:spLocks noGrp="1"/>
          </p:cNvSpPr>
          <p:nvPr>
            <p:ph idx="1"/>
          </p:nvPr>
        </p:nvSpPr>
        <p:spPr/>
        <p:txBody>
          <a:bodyPr>
            <a:normAutofit/>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CA" dirty="0"/>
          </a:p>
        </p:txBody>
      </p:sp>
    </p:spTree>
    <p:extLst>
      <p:ext uri="{BB962C8B-B14F-4D97-AF65-F5344CB8AC3E}">
        <p14:creationId xmlns:p14="http://schemas.microsoft.com/office/powerpoint/2010/main" val="89759831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4.xml"/><Relationship Id="rId1"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endParaRPr lang="en-CA" altLang="en-US"/>
          </a:p>
        </p:txBody>
      </p:sp>
      <p:sp>
        <p:nvSpPr>
          <p:cNvPr id="1027"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endParaRPr lang="en-CA" alt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cs typeface="+mn-cs"/>
              </a:defRPr>
            </a:lvl1pPr>
          </a:lstStyle>
          <a:p>
            <a:pPr>
              <a:defRPr/>
            </a:pPr>
            <a:endParaRPr lang="en-CA"/>
          </a:p>
        </p:txBody>
      </p:sp>
    </p:spTree>
  </p:cSld>
  <p:clrMap bg1="lt1" tx1="dk1" bg2="lt2" tx2="dk2" accent1="accent1" accent2="accent2" accent3="accent3" accent4="accent4" accent5="accent5" accent6="accent6" hlink="hlink" folHlink="folHlink"/>
  <p:sldLayoutIdLst>
    <p:sldLayoutId id="2147483793" r:id="rId1"/>
    <p:sldLayoutId id="2147483794" r:id="rId2"/>
  </p:sldLayoutIdLst>
  <p:hf sldNum="0" hdr="0" dt="0"/>
  <p:txStyles>
    <p:titleStyle>
      <a:lvl1pPr algn="ctr" rtl="0" eaLnBrk="0" fontAlgn="base" hangingPunct="0">
        <a:spcBef>
          <a:spcPct val="0"/>
        </a:spcBef>
        <a:spcAft>
          <a:spcPct val="0"/>
        </a:spcAft>
        <a:defRPr sz="2800" kern="1200">
          <a:solidFill>
            <a:schemeClr val="tx1"/>
          </a:solidFill>
          <a:latin typeface="Arial" pitchFamily="34" charset="0"/>
          <a:ea typeface="+mj-ea"/>
          <a:cs typeface="Arial" pitchFamily="34" charset="0"/>
        </a:defRPr>
      </a:lvl1pPr>
      <a:lvl2pPr algn="ctr" rtl="0" eaLnBrk="0" fontAlgn="base" hangingPunct="0">
        <a:spcBef>
          <a:spcPct val="0"/>
        </a:spcBef>
        <a:spcAft>
          <a:spcPct val="0"/>
        </a:spcAft>
        <a:defRPr sz="2800">
          <a:solidFill>
            <a:schemeClr val="tx1"/>
          </a:solidFill>
          <a:latin typeface="Arial" charset="0"/>
          <a:cs typeface="Arial" charset="0"/>
        </a:defRPr>
      </a:lvl2pPr>
      <a:lvl3pPr algn="ctr" rtl="0" eaLnBrk="0" fontAlgn="base" hangingPunct="0">
        <a:spcBef>
          <a:spcPct val="0"/>
        </a:spcBef>
        <a:spcAft>
          <a:spcPct val="0"/>
        </a:spcAft>
        <a:defRPr sz="2800">
          <a:solidFill>
            <a:schemeClr val="tx1"/>
          </a:solidFill>
          <a:latin typeface="Arial" charset="0"/>
          <a:cs typeface="Arial" charset="0"/>
        </a:defRPr>
      </a:lvl3pPr>
      <a:lvl4pPr algn="ctr" rtl="0" eaLnBrk="0" fontAlgn="base" hangingPunct="0">
        <a:spcBef>
          <a:spcPct val="0"/>
        </a:spcBef>
        <a:spcAft>
          <a:spcPct val="0"/>
        </a:spcAft>
        <a:defRPr sz="2800">
          <a:solidFill>
            <a:schemeClr val="tx1"/>
          </a:solidFill>
          <a:latin typeface="Arial" charset="0"/>
          <a:cs typeface="Arial" charset="0"/>
        </a:defRPr>
      </a:lvl4pPr>
      <a:lvl5pPr algn="ctr" rtl="0" eaLnBrk="0" fontAlgn="base" hangingPunct="0">
        <a:spcBef>
          <a:spcPct val="0"/>
        </a:spcBef>
        <a:spcAft>
          <a:spcPct val="0"/>
        </a:spcAft>
        <a:defRPr sz="2800">
          <a:solidFill>
            <a:schemeClr val="tx1"/>
          </a:solidFill>
          <a:latin typeface="Arial" charset="0"/>
          <a:cs typeface="Arial"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2000" kern="1200">
          <a:solidFill>
            <a:schemeClr val="tx1"/>
          </a:solidFill>
          <a:latin typeface="Arial" pitchFamily="34" charset="0"/>
          <a:ea typeface="+mn-ea"/>
          <a:cs typeface="Arial" pitchFamily="34" charset="0"/>
        </a:defRPr>
      </a:lvl1pPr>
      <a:lvl2pPr marL="742950" indent="-285750" algn="l" rtl="0" eaLnBrk="0" fontAlgn="base" hangingPunct="0">
        <a:spcBef>
          <a:spcPct val="20000"/>
        </a:spcBef>
        <a:spcAft>
          <a:spcPct val="0"/>
        </a:spcAft>
        <a:buFont typeface="Arial" charset="0"/>
        <a:buChar char="–"/>
        <a:defRPr kern="1200">
          <a:solidFill>
            <a:schemeClr val="tx1"/>
          </a:solidFill>
          <a:latin typeface="Arial" pitchFamily="34" charset="0"/>
          <a:ea typeface="+mn-ea"/>
          <a:cs typeface="Arial" pitchFamily="34" charset="0"/>
        </a:defRPr>
      </a:lvl2pPr>
      <a:lvl3pPr marL="1143000" indent="-228600" algn="l" rtl="0" eaLnBrk="0" fontAlgn="base" hangingPunct="0">
        <a:spcBef>
          <a:spcPct val="20000"/>
        </a:spcBef>
        <a:spcAft>
          <a:spcPct val="0"/>
        </a:spcAft>
        <a:buFont typeface="Arial" charset="0"/>
        <a:buChar char="•"/>
        <a:defRPr sz="1600" kern="1200">
          <a:solidFill>
            <a:schemeClr val="tx1"/>
          </a:solidFill>
          <a:latin typeface="Arial" pitchFamily="34" charset="0"/>
          <a:ea typeface="+mn-ea"/>
          <a:cs typeface="Arial" pitchFamily="34" charset="0"/>
        </a:defRPr>
      </a:lvl3pPr>
      <a:lvl4pPr marL="1600200" indent="-228600" algn="l" rtl="0" eaLnBrk="0" fontAlgn="base" hangingPunct="0">
        <a:spcBef>
          <a:spcPct val="20000"/>
        </a:spcBef>
        <a:spcAft>
          <a:spcPct val="0"/>
        </a:spcAft>
        <a:buFont typeface="Arial" charset="0"/>
        <a:buChar char="–"/>
        <a:defRPr sz="1400" kern="1200">
          <a:solidFill>
            <a:schemeClr val="tx1"/>
          </a:solidFill>
          <a:latin typeface="Arial" pitchFamily="34" charset="0"/>
          <a:ea typeface="+mn-ea"/>
          <a:cs typeface="Arial" pitchFamily="34" charset="0"/>
        </a:defRPr>
      </a:lvl4pPr>
      <a:lvl5pPr marL="2057400" indent="-228600" algn="l" rtl="0" eaLnBrk="0" fontAlgn="base" hangingPunct="0">
        <a:spcBef>
          <a:spcPct val="20000"/>
        </a:spcBef>
        <a:spcAft>
          <a:spcPct val="0"/>
        </a:spcAft>
        <a:buFont typeface="Arial"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1746" name="Title Placeholder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endParaRPr lang="en-CA"/>
          </a:p>
        </p:txBody>
      </p:sp>
      <p:sp>
        <p:nvSpPr>
          <p:cNvPr id="31747"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cs typeface="+mn-cs"/>
              </a:defRPr>
            </a:lvl1pPr>
          </a:lstStyle>
          <a:p>
            <a:pPr>
              <a:defRPr/>
            </a:pPr>
            <a:endParaRPr lang="en-CA">
              <a:solidFill>
                <a:prstClr val="black">
                  <a:tint val="75000"/>
                </a:prstClr>
              </a:solidFill>
            </a:endParaRPr>
          </a:p>
        </p:txBody>
      </p:sp>
    </p:spTree>
    <p:extLst>
      <p:ext uri="{BB962C8B-B14F-4D97-AF65-F5344CB8AC3E}">
        <p14:creationId xmlns:p14="http://schemas.microsoft.com/office/powerpoint/2010/main" val="3848442096"/>
      </p:ext>
    </p:extLst>
  </p:cSld>
  <p:clrMap bg1="lt1" tx1="dk1" bg2="lt2" tx2="dk2" accent1="accent1" accent2="accent2" accent3="accent3" accent4="accent4" accent5="accent5" accent6="accent6" hlink="hlink" folHlink="folHlink"/>
  <p:sldLayoutIdLst>
    <p:sldLayoutId id="2147483796" r:id="rId1"/>
    <p:sldLayoutId id="2147483797" r:id="rId2"/>
  </p:sldLayoutIdLst>
  <p:hf hdr="0" dt="0"/>
  <p:txStyles>
    <p:titleStyle>
      <a:lvl1pPr algn="ctr" rtl="0" eaLnBrk="0" fontAlgn="base" hangingPunct="0">
        <a:spcBef>
          <a:spcPct val="0"/>
        </a:spcBef>
        <a:spcAft>
          <a:spcPct val="0"/>
        </a:spcAft>
        <a:defRPr sz="2800" kern="1200">
          <a:solidFill>
            <a:schemeClr val="tx1"/>
          </a:solidFill>
          <a:latin typeface="Arial" pitchFamily="34" charset="0"/>
          <a:ea typeface="+mj-ea"/>
          <a:cs typeface="Arial" pitchFamily="34" charset="0"/>
        </a:defRPr>
      </a:lvl1pPr>
      <a:lvl2pPr algn="ctr" rtl="0" eaLnBrk="0" fontAlgn="base" hangingPunct="0">
        <a:spcBef>
          <a:spcPct val="0"/>
        </a:spcBef>
        <a:spcAft>
          <a:spcPct val="0"/>
        </a:spcAft>
        <a:defRPr sz="2800">
          <a:solidFill>
            <a:schemeClr val="tx1"/>
          </a:solidFill>
          <a:latin typeface="Arial" charset="0"/>
          <a:cs typeface="Arial" charset="0"/>
        </a:defRPr>
      </a:lvl2pPr>
      <a:lvl3pPr algn="ctr" rtl="0" eaLnBrk="0" fontAlgn="base" hangingPunct="0">
        <a:spcBef>
          <a:spcPct val="0"/>
        </a:spcBef>
        <a:spcAft>
          <a:spcPct val="0"/>
        </a:spcAft>
        <a:defRPr sz="2800">
          <a:solidFill>
            <a:schemeClr val="tx1"/>
          </a:solidFill>
          <a:latin typeface="Arial" charset="0"/>
          <a:cs typeface="Arial" charset="0"/>
        </a:defRPr>
      </a:lvl3pPr>
      <a:lvl4pPr algn="ctr" rtl="0" eaLnBrk="0" fontAlgn="base" hangingPunct="0">
        <a:spcBef>
          <a:spcPct val="0"/>
        </a:spcBef>
        <a:spcAft>
          <a:spcPct val="0"/>
        </a:spcAft>
        <a:defRPr sz="2800">
          <a:solidFill>
            <a:schemeClr val="tx1"/>
          </a:solidFill>
          <a:latin typeface="Arial" charset="0"/>
          <a:cs typeface="Arial" charset="0"/>
        </a:defRPr>
      </a:lvl4pPr>
      <a:lvl5pPr algn="ctr" rtl="0" eaLnBrk="0" fontAlgn="base" hangingPunct="0">
        <a:spcBef>
          <a:spcPct val="0"/>
        </a:spcBef>
        <a:spcAft>
          <a:spcPct val="0"/>
        </a:spcAft>
        <a:defRPr sz="2800">
          <a:solidFill>
            <a:schemeClr val="tx1"/>
          </a:solidFill>
          <a:latin typeface="Arial" charset="0"/>
          <a:cs typeface="Arial"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2000" kern="1200">
          <a:solidFill>
            <a:schemeClr val="tx1"/>
          </a:solidFill>
          <a:latin typeface="Arial" pitchFamily="34" charset="0"/>
          <a:ea typeface="+mn-ea"/>
          <a:cs typeface="Arial" pitchFamily="34" charset="0"/>
        </a:defRPr>
      </a:lvl1pPr>
      <a:lvl2pPr marL="742950" indent="-285750" algn="l" rtl="0" eaLnBrk="0" fontAlgn="base" hangingPunct="0">
        <a:spcBef>
          <a:spcPct val="20000"/>
        </a:spcBef>
        <a:spcAft>
          <a:spcPct val="0"/>
        </a:spcAft>
        <a:buFont typeface="Arial" charset="0"/>
        <a:buChar char="–"/>
        <a:defRPr kern="1200">
          <a:solidFill>
            <a:schemeClr val="tx1"/>
          </a:solidFill>
          <a:latin typeface="Arial" pitchFamily="34" charset="0"/>
          <a:ea typeface="+mn-ea"/>
          <a:cs typeface="Arial" pitchFamily="34" charset="0"/>
        </a:defRPr>
      </a:lvl2pPr>
      <a:lvl3pPr marL="1143000" indent="-228600" algn="l" rtl="0" eaLnBrk="0" fontAlgn="base" hangingPunct="0">
        <a:spcBef>
          <a:spcPct val="20000"/>
        </a:spcBef>
        <a:spcAft>
          <a:spcPct val="0"/>
        </a:spcAft>
        <a:buFont typeface="Arial" charset="0"/>
        <a:buChar char="•"/>
        <a:defRPr sz="1600" kern="1200">
          <a:solidFill>
            <a:schemeClr val="tx1"/>
          </a:solidFill>
          <a:latin typeface="Arial" pitchFamily="34" charset="0"/>
          <a:ea typeface="+mn-ea"/>
          <a:cs typeface="Arial" pitchFamily="34" charset="0"/>
        </a:defRPr>
      </a:lvl3pPr>
      <a:lvl4pPr marL="1600200" indent="-228600" algn="l" rtl="0" eaLnBrk="0" fontAlgn="base" hangingPunct="0">
        <a:spcBef>
          <a:spcPct val="20000"/>
        </a:spcBef>
        <a:spcAft>
          <a:spcPct val="0"/>
        </a:spcAft>
        <a:buFont typeface="Arial" charset="0"/>
        <a:buChar char="–"/>
        <a:defRPr sz="1400" kern="1200">
          <a:solidFill>
            <a:schemeClr val="tx1"/>
          </a:solidFill>
          <a:latin typeface="Arial" pitchFamily="34" charset="0"/>
          <a:ea typeface="+mn-ea"/>
          <a:cs typeface="Arial" pitchFamily="34" charset="0"/>
        </a:defRPr>
      </a:lvl4pPr>
      <a:lvl5pPr marL="2057400" indent="-228600" algn="l" rtl="0" eaLnBrk="0" fontAlgn="base" hangingPunct="0">
        <a:spcBef>
          <a:spcPct val="20000"/>
        </a:spcBef>
        <a:spcAft>
          <a:spcPct val="0"/>
        </a:spcAft>
        <a:buFont typeface="Arial"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notesSlide" Target="../notesSlides/notesSlide93.xml"/><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70.wmf"/><Relationship Id="rId4" Type="http://schemas.openxmlformats.org/officeDocument/2006/relationships/oleObject" Target="../embeddings/oleObject2.bin"/></Relationships>
</file>

<file path=ppt/slides/_rels/slide10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97.xml"/><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98.xml"/><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11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99.xml"/><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11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05.xml"/><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11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06.xml"/><Relationship Id="rId1" Type="http://schemas.openxmlformats.org/officeDocument/2006/relationships/slideLayout" Target="../slideLayouts/slideLayout2.xml"/><Relationship Id="rId4" Type="http://schemas.openxmlformats.org/officeDocument/2006/relationships/image" Target="../media/image81.png"/></Relationships>
</file>

<file path=ppt/slides/_rels/slide11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07.xml"/><Relationship Id="rId1" Type="http://schemas.openxmlformats.org/officeDocument/2006/relationships/slideLayout" Target="../slideLayouts/slideLayout2.xml"/><Relationship Id="rId4" Type="http://schemas.openxmlformats.org/officeDocument/2006/relationships/image" Target="../media/image83.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08.xml"/><Relationship Id="rId1" Type="http://schemas.openxmlformats.org/officeDocument/2006/relationships/slideLayout" Target="../slideLayouts/slideLayout2.xml"/><Relationship Id="rId4" Type="http://schemas.openxmlformats.org/officeDocument/2006/relationships/image" Target="../media/image85.png"/></Relationships>
</file>

<file path=ppt/slides/_rels/slide12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109.xml"/><Relationship Id="rId1" Type="http://schemas.openxmlformats.org/officeDocument/2006/relationships/slideLayout" Target="../slideLayouts/slideLayout2.xml"/><Relationship Id="rId4" Type="http://schemas.openxmlformats.org/officeDocument/2006/relationships/image" Target="../media/image87.png"/></Relationships>
</file>

<file path=ppt/slides/_rels/slide122.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10.xml"/><Relationship Id="rId1" Type="http://schemas.openxmlformats.org/officeDocument/2006/relationships/slideLayout" Target="../slideLayouts/slideLayout2.xml"/><Relationship Id="rId4" Type="http://schemas.openxmlformats.org/officeDocument/2006/relationships/image" Target="../media/image89.png"/></Relationships>
</file>

<file path=ppt/slides/_rels/slide12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4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6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6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82.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notesSlide" Target="../notesSlides/notesSlide85.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67.wmf"/><Relationship Id="rId4" Type="http://schemas.openxmlformats.org/officeDocument/2006/relationships/oleObject" Target="../embeddings/oleObject1.bin"/></Relationships>
</file>

<file path=ppt/slides/_rels/slide9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a:spLocks noGrp="1" noChangeArrowheads="1"/>
          </p:cNvSpPr>
          <p:nvPr>
            <p:ph type="ctrTitle"/>
          </p:nvPr>
        </p:nvSpPr>
        <p:spPr>
          <a:xfrm>
            <a:off x="685800" y="2286000"/>
            <a:ext cx="7772400" cy="1143000"/>
          </a:xfrm>
        </p:spPr>
        <p:txBody>
          <a:bodyPr anchor="ctr"/>
          <a:lstStyle/>
          <a:p>
            <a:pPr eaLnBrk="1" hangingPunct="1"/>
            <a:r>
              <a:rPr lang="en-US" altLang="zh-CN" sz="4400" dirty="0"/>
              <a:t>CS101 Data Structure</a:t>
            </a:r>
          </a:p>
        </p:txBody>
      </p:sp>
      <p:sp>
        <p:nvSpPr>
          <p:cNvPr id="7" name="Subtitle 1"/>
          <p:cNvSpPr txBox="1">
            <a:spLocks/>
          </p:cNvSpPr>
          <p:nvPr/>
        </p:nvSpPr>
        <p:spPr>
          <a:xfrm>
            <a:off x="1143000" y="3602038"/>
            <a:ext cx="6858000" cy="1655762"/>
          </a:xfrm>
          <a:prstGeom prst="rect">
            <a:avLst/>
          </a:prstGeom>
        </p:spPr>
        <p:txBody>
          <a:bodyPr/>
          <a:lstStyle>
            <a:lvl1pPr marL="342900" indent="-342900" algn="l" rtl="0" eaLnBrk="0" fontAlgn="base" hangingPunct="0">
              <a:spcBef>
                <a:spcPct val="20000"/>
              </a:spcBef>
              <a:spcAft>
                <a:spcPct val="0"/>
              </a:spcAft>
              <a:buFont typeface="Arial" charset="0"/>
              <a:buChar char="•"/>
              <a:defRPr sz="2000" kern="1200">
                <a:solidFill>
                  <a:schemeClr val="tx1"/>
                </a:solidFill>
                <a:latin typeface="Arial" pitchFamily="34" charset="0"/>
                <a:ea typeface="+mn-ea"/>
                <a:cs typeface="Arial" pitchFamily="34" charset="0"/>
              </a:defRPr>
            </a:lvl1pPr>
            <a:lvl2pPr marL="742950" indent="-285750" algn="l" rtl="0" eaLnBrk="0" fontAlgn="base" hangingPunct="0">
              <a:spcBef>
                <a:spcPct val="20000"/>
              </a:spcBef>
              <a:spcAft>
                <a:spcPct val="0"/>
              </a:spcAft>
              <a:buFont typeface="Arial" charset="0"/>
              <a:buChar char="–"/>
              <a:defRPr kern="1200">
                <a:solidFill>
                  <a:schemeClr val="tx1"/>
                </a:solidFill>
                <a:latin typeface="Arial" pitchFamily="34" charset="0"/>
                <a:ea typeface="+mn-ea"/>
                <a:cs typeface="Arial" pitchFamily="34" charset="0"/>
              </a:defRPr>
            </a:lvl2pPr>
            <a:lvl3pPr marL="1143000" indent="-228600" algn="l" rtl="0" eaLnBrk="0" fontAlgn="base" hangingPunct="0">
              <a:spcBef>
                <a:spcPct val="20000"/>
              </a:spcBef>
              <a:spcAft>
                <a:spcPct val="0"/>
              </a:spcAft>
              <a:buFont typeface="Arial" charset="0"/>
              <a:buChar char="•"/>
              <a:defRPr sz="1600" kern="1200">
                <a:solidFill>
                  <a:schemeClr val="tx1"/>
                </a:solidFill>
                <a:latin typeface="Arial" pitchFamily="34" charset="0"/>
                <a:ea typeface="+mn-ea"/>
                <a:cs typeface="Arial" pitchFamily="34" charset="0"/>
              </a:defRPr>
            </a:lvl3pPr>
            <a:lvl4pPr marL="1600200" indent="-228600" algn="l" rtl="0" eaLnBrk="0" fontAlgn="base" hangingPunct="0">
              <a:spcBef>
                <a:spcPct val="20000"/>
              </a:spcBef>
              <a:spcAft>
                <a:spcPct val="0"/>
              </a:spcAft>
              <a:buFont typeface="Arial" charset="0"/>
              <a:buChar char="–"/>
              <a:defRPr sz="1400" kern="1200">
                <a:solidFill>
                  <a:schemeClr val="tx1"/>
                </a:solidFill>
                <a:latin typeface="Arial" pitchFamily="34" charset="0"/>
                <a:ea typeface="+mn-ea"/>
                <a:cs typeface="Arial" pitchFamily="34" charset="0"/>
              </a:defRPr>
            </a:lvl4pPr>
            <a:lvl5pPr marL="2057400" indent="-228600" algn="l" rtl="0" eaLnBrk="0" fontAlgn="base" hangingPunct="0">
              <a:spcBef>
                <a:spcPct val="20000"/>
              </a:spcBef>
              <a:spcAft>
                <a:spcPct val="0"/>
              </a:spcAft>
              <a:buFont typeface="Arial"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eaLnBrk="1" hangingPunct="1">
              <a:buNone/>
            </a:pPr>
            <a:r>
              <a:rPr lang="en-US" altLang="zh-CN" dirty="0"/>
              <a:t>Heaps and Priority Queues</a:t>
            </a:r>
            <a:endParaRPr lang="en-US" altLang="zh-CN" dirty="0">
              <a:solidFill>
                <a:prstClr val="black"/>
              </a:solidFill>
            </a:endParaRPr>
          </a:p>
          <a:p>
            <a:pPr marL="0" indent="0" algn="ctr" eaLnBrk="1" hangingPunct="1">
              <a:buFont typeface="Arial" charset="0"/>
              <a:buNone/>
            </a:pPr>
            <a:r>
              <a:rPr lang="en-US" altLang="zh-CN" dirty="0">
                <a:solidFill>
                  <a:prstClr val="black"/>
                </a:solidFill>
              </a:rPr>
              <a:t>Textbook </a:t>
            </a:r>
            <a:r>
              <a:rPr lang="en-US" altLang="zh-CN" dirty="0" err="1">
                <a:solidFill>
                  <a:prstClr val="black"/>
                </a:solidFill>
              </a:rPr>
              <a:t>Ch</a:t>
            </a:r>
            <a:r>
              <a:rPr lang="en-US" altLang="zh-CN" dirty="0">
                <a:solidFill>
                  <a:prstClr val="black"/>
                </a:solidFill>
              </a:rPr>
              <a:t> 6</a:t>
            </a:r>
            <a:endParaRPr lang="zh-CN" altLang="en-US" dirty="0">
              <a:solidFill>
                <a:prstClr val="black"/>
              </a:solidFill>
            </a:endParaRPr>
          </a:p>
        </p:txBody>
      </p:sp>
    </p:spTree>
    <p:extLst>
      <p:ext uri="{BB962C8B-B14F-4D97-AF65-F5344CB8AC3E}">
        <p14:creationId xmlns:p14="http://schemas.microsoft.com/office/powerpoint/2010/main" val="36741620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Application</a:t>
            </a:r>
            <a:endParaRPr lang="zh-CN" altLang="en-US" dirty="0"/>
          </a:p>
        </p:txBody>
      </p:sp>
      <p:sp>
        <p:nvSpPr>
          <p:cNvPr id="3" name="Content Placeholder 2"/>
          <p:cNvSpPr>
            <a:spLocks noGrp="1"/>
          </p:cNvSpPr>
          <p:nvPr>
            <p:ph idx="1"/>
          </p:nvPr>
        </p:nvSpPr>
        <p:spPr/>
        <p:txBody>
          <a:bodyPr/>
          <a:lstStyle/>
          <a:p>
            <a:pPr marL="0" indent="0">
              <a:buNone/>
            </a:pPr>
            <a:r>
              <a:rPr lang="en-US" altLang="en-US" dirty="0">
                <a:latin typeface="Arial" charset="0"/>
                <a:cs typeface="Arial" charset="0"/>
              </a:rPr>
              <a:t>We will see later how priority queue is used in Huffman coding.</a:t>
            </a:r>
          </a:p>
          <a:p>
            <a:endParaRPr lang="zh-CN" altLang="en-US" dirty="0"/>
          </a:p>
        </p:txBody>
      </p:sp>
      <p:sp>
        <p:nvSpPr>
          <p:cNvPr id="4" name="Rectangle 3"/>
          <p:cNvSpPr>
            <a:spLocks noChangeArrowheads="1"/>
          </p:cNvSpPr>
          <p:nvPr/>
        </p:nvSpPr>
        <p:spPr bwMode="auto">
          <a:xfrm>
            <a:off x="611560" y="2924944"/>
            <a:ext cx="8001000" cy="438150"/>
          </a:xfrm>
          <a:prstGeom prst="rect">
            <a:avLst/>
          </a:prstGeom>
          <a:solidFill>
            <a:schemeClr val="bg1"/>
          </a:solidFill>
          <a:ln w="952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9pPr>
          </a:lstStyle>
          <a:p>
            <a:pPr>
              <a:buFontTx/>
              <a:buChar char="•"/>
            </a:pPr>
            <a:endParaRPr lang="zh-CN" altLang="en-US" sz="2800">
              <a:latin typeface="Courier New" panose="02070309020205020404" pitchFamily="49" charset="0"/>
            </a:endParaRPr>
          </a:p>
        </p:txBody>
      </p:sp>
      <p:sp>
        <p:nvSpPr>
          <p:cNvPr id="5" name="Line 4"/>
          <p:cNvSpPr>
            <a:spLocks noChangeShapeType="1"/>
          </p:cNvSpPr>
          <p:nvPr/>
        </p:nvSpPr>
        <p:spPr bwMode="auto">
          <a:xfrm>
            <a:off x="1983160" y="2924944"/>
            <a:ext cx="0" cy="438150"/>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 name="Line 5"/>
          <p:cNvSpPr>
            <a:spLocks noChangeShapeType="1"/>
          </p:cNvSpPr>
          <p:nvPr/>
        </p:nvSpPr>
        <p:spPr bwMode="auto">
          <a:xfrm>
            <a:off x="3246810" y="2924944"/>
            <a:ext cx="0" cy="438150"/>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 name="Line 6"/>
          <p:cNvSpPr>
            <a:spLocks noChangeShapeType="1"/>
          </p:cNvSpPr>
          <p:nvPr/>
        </p:nvSpPr>
        <p:spPr bwMode="auto">
          <a:xfrm>
            <a:off x="4512048" y="2924944"/>
            <a:ext cx="0" cy="438150"/>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 name="Line 7"/>
          <p:cNvSpPr>
            <a:spLocks noChangeShapeType="1"/>
          </p:cNvSpPr>
          <p:nvPr/>
        </p:nvSpPr>
        <p:spPr bwMode="auto">
          <a:xfrm>
            <a:off x="5777285" y="2924944"/>
            <a:ext cx="0" cy="438150"/>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 name="Line 8"/>
          <p:cNvSpPr>
            <a:spLocks noChangeShapeType="1"/>
          </p:cNvSpPr>
          <p:nvPr/>
        </p:nvSpPr>
        <p:spPr bwMode="auto">
          <a:xfrm>
            <a:off x="7042523" y="2924944"/>
            <a:ext cx="0" cy="438150"/>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 name="Line 10"/>
          <p:cNvSpPr>
            <a:spLocks noChangeShapeType="1"/>
          </p:cNvSpPr>
          <p:nvPr/>
        </p:nvSpPr>
        <p:spPr bwMode="auto">
          <a:xfrm rot="2537517">
            <a:off x="6137648" y="4593407"/>
            <a:ext cx="141287" cy="26987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 name="Text Box 11"/>
          <p:cNvSpPr txBox="1">
            <a:spLocks noChangeArrowheads="1"/>
          </p:cNvSpPr>
          <p:nvPr/>
        </p:nvSpPr>
        <p:spPr bwMode="auto">
          <a:xfrm>
            <a:off x="5850310" y="4858519"/>
            <a:ext cx="400050" cy="514350"/>
          </a:xfrm>
          <a:prstGeom prst="rect">
            <a:avLst/>
          </a:prstGeom>
          <a:noFill/>
          <a:ln w="9525">
            <a:solidFill>
              <a:srgbClr val="0000FF"/>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9pPr>
          </a:lstStyle>
          <a:p>
            <a:pPr>
              <a:spcBef>
                <a:spcPct val="50000"/>
              </a:spcBef>
              <a:buFontTx/>
              <a:buNone/>
            </a:pPr>
            <a:r>
              <a:rPr lang="en-US" altLang="zh-CN" sz="1800">
                <a:latin typeface="Courier New" panose="02070309020205020404" pitchFamily="49" charset="0"/>
              </a:rPr>
              <a:t>E</a:t>
            </a:r>
          </a:p>
          <a:p>
            <a:pPr>
              <a:lnSpc>
                <a:spcPct val="0"/>
              </a:lnSpc>
              <a:spcBef>
                <a:spcPct val="50000"/>
              </a:spcBef>
              <a:buFontTx/>
              <a:buNone/>
            </a:pPr>
            <a:r>
              <a:rPr lang="en-US" altLang="zh-CN" sz="1800">
                <a:latin typeface="Courier New" panose="02070309020205020404" pitchFamily="49" charset="0"/>
              </a:rPr>
              <a:t>1</a:t>
            </a:r>
            <a:endParaRPr lang="en-US" altLang="zh-CN" sz="2800">
              <a:latin typeface="Courier New" panose="02070309020205020404" pitchFamily="49" charset="0"/>
            </a:endParaRPr>
          </a:p>
        </p:txBody>
      </p:sp>
      <p:sp>
        <p:nvSpPr>
          <p:cNvPr id="12" name="Text Box 12"/>
          <p:cNvSpPr txBox="1">
            <a:spLocks noChangeArrowheads="1"/>
          </p:cNvSpPr>
          <p:nvPr/>
        </p:nvSpPr>
        <p:spPr bwMode="auto">
          <a:xfrm>
            <a:off x="6317035" y="4858519"/>
            <a:ext cx="400050" cy="514350"/>
          </a:xfrm>
          <a:prstGeom prst="rect">
            <a:avLst/>
          </a:prstGeom>
          <a:noFill/>
          <a:ln w="9525">
            <a:solidFill>
              <a:srgbClr val="0000FF"/>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9pPr>
          </a:lstStyle>
          <a:p>
            <a:pPr>
              <a:spcBef>
                <a:spcPct val="50000"/>
              </a:spcBef>
              <a:buFontTx/>
              <a:buNone/>
            </a:pPr>
            <a:r>
              <a:rPr lang="en-US" altLang="zh-CN" sz="1800">
                <a:latin typeface="Courier New" panose="02070309020205020404" pitchFamily="49" charset="0"/>
              </a:rPr>
              <a:t>i</a:t>
            </a:r>
          </a:p>
          <a:p>
            <a:pPr>
              <a:lnSpc>
                <a:spcPct val="0"/>
              </a:lnSpc>
              <a:spcBef>
                <a:spcPct val="50000"/>
              </a:spcBef>
              <a:buFontTx/>
              <a:buNone/>
            </a:pPr>
            <a:r>
              <a:rPr lang="en-US" altLang="zh-CN" sz="1800">
                <a:latin typeface="Courier New" panose="02070309020205020404" pitchFamily="49" charset="0"/>
              </a:rPr>
              <a:t>1</a:t>
            </a:r>
            <a:endParaRPr lang="en-US" altLang="zh-CN" sz="2800">
              <a:latin typeface="Courier New" panose="02070309020205020404" pitchFamily="49" charset="0"/>
            </a:endParaRPr>
          </a:p>
        </p:txBody>
      </p:sp>
      <p:sp>
        <p:nvSpPr>
          <p:cNvPr id="13" name="Text Box 13"/>
          <p:cNvSpPr txBox="1">
            <a:spLocks noChangeArrowheads="1"/>
          </p:cNvSpPr>
          <p:nvPr/>
        </p:nvSpPr>
        <p:spPr bwMode="auto">
          <a:xfrm>
            <a:off x="2421310" y="3812357"/>
            <a:ext cx="514350" cy="788987"/>
          </a:xfrm>
          <a:prstGeom prst="rect">
            <a:avLst/>
          </a:prstGeom>
          <a:noFill/>
          <a:ln w="9525">
            <a:solidFill>
              <a:srgbClr val="0000FF"/>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9pPr>
          </a:lstStyle>
          <a:p>
            <a:pPr>
              <a:spcBef>
                <a:spcPct val="50000"/>
              </a:spcBef>
              <a:buFontTx/>
              <a:buNone/>
            </a:pPr>
            <a:r>
              <a:rPr lang="en-US" altLang="zh-CN" sz="1800">
                <a:latin typeface="Courier New" panose="02070309020205020404" pitchFamily="49" charset="0"/>
              </a:rPr>
              <a:t>sp</a:t>
            </a:r>
          </a:p>
          <a:p>
            <a:pPr>
              <a:spcBef>
                <a:spcPct val="50000"/>
              </a:spcBef>
              <a:buFontTx/>
              <a:buNone/>
            </a:pPr>
            <a:r>
              <a:rPr lang="en-US" altLang="zh-CN" sz="1800">
                <a:latin typeface="Courier New" panose="02070309020205020404" pitchFamily="49" charset="0"/>
              </a:rPr>
              <a:t>4</a:t>
            </a:r>
          </a:p>
        </p:txBody>
      </p:sp>
      <p:sp>
        <p:nvSpPr>
          <p:cNvPr id="14" name="Text Box 14"/>
          <p:cNvSpPr txBox="1">
            <a:spLocks noChangeArrowheads="1"/>
          </p:cNvSpPr>
          <p:nvPr/>
        </p:nvSpPr>
        <p:spPr bwMode="auto">
          <a:xfrm>
            <a:off x="8041060" y="3793307"/>
            <a:ext cx="400050" cy="788987"/>
          </a:xfrm>
          <a:prstGeom prst="rect">
            <a:avLst/>
          </a:prstGeom>
          <a:noFill/>
          <a:ln w="9525">
            <a:solidFill>
              <a:srgbClr val="0000FF"/>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9pPr>
          </a:lstStyle>
          <a:p>
            <a:pPr>
              <a:spcBef>
                <a:spcPct val="50000"/>
              </a:spcBef>
              <a:buFontTx/>
              <a:buNone/>
            </a:pPr>
            <a:r>
              <a:rPr lang="en-US" altLang="zh-CN" sz="1800">
                <a:latin typeface="Courier New" panose="02070309020205020404" pitchFamily="49" charset="0"/>
              </a:rPr>
              <a:t>e</a:t>
            </a:r>
          </a:p>
          <a:p>
            <a:pPr>
              <a:spcBef>
                <a:spcPct val="50000"/>
              </a:spcBef>
              <a:buFontTx/>
              <a:buNone/>
            </a:pPr>
            <a:r>
              <a:rPr lang="en-US" altLang="zh-CN" sz="1800">
                <a:latin typeface="Courier New" panose="02070309020205020404" pitchFamily="49" charset="0"/>
              </a:rPr>
              <a:t>8</a:t>
            </a:r>
          </a:p>
        </p:txBody>
      </p:sp>
      <p:sp>
        <p:nvSpPr>
          <p:cNvPr id="15" name="Line 15"/>
          <p:cNvSpPr>
            <a:spLocks noChangeShapeType="1"/>
          </p:cNvSpPr>
          <p:nvPr/>
        </p:nvSpPr>
        <p:spPr bwMode="auto">
          <a:xfrm rot="19062483" flipH="1">
            <a:off x="6424985" y="4604519"/>
            <a:ext cx="130175" cy="23653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 name="Text Box 16"/>
          <p:cNvSpPr txBox="1">
            <a:spLocks noChangeArrowheads="1"/>
          </p:cNvSpPr>
          <p:nvPr/>
        </p:nvSpPr>
        <p:spPr bwMode="auto">
          <a:xfrm>
            <a:off x="6226548" y="4206057"/>
            <a:ext cx="400050" cy="376237"/>
          </a:xfrm>
          <a:prstGeom prst="rect">
            <a:avLst/>
          </a:prstGeom>
          <a:noFill/>
          <a:ln w="9525">
            <a:solidFill>
              <a:srgbClr val="0000FF"/>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9pPr>
          </a:lstStyle>
          <a:p>
            <a:pPr>
              <a:spcBef>
                <a:spcPct val="50000"/>
              </a:spcBef>
              <a:buFontTx/>
              <a:buNone/>
            </a:pPr>
            <a:r>
              <a:rPr lang="en-US" altLang="zh-CN" sz="1800">
                <a:latin typeface="Courier New" panose="02070309020205020404" pitchFamily="49" charset="0"/>
              </a:rPr>
              <a:t>2</a:t>
            </a:r>
          </a:p>
        </p:txBody>
      </p:sp>
      <p:sp>
        <p:nvSpPr>
          <p:cNvPr id="17" name="Line 17"/>
          <p:cNvSpPr>
            <a:spLocks noChangeShapeType="1"/>
          </p:cNvSpPr>
          <p:nvPr/>
        </p:nvSpPr>
        <p:spPr bwMode="auto">
          <a:xfrm rot="2537517">
            <a:off x="6986960" y="4588644"/>
            <a:ext cx="117475" cy="27622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 name="Text Box 18"/>
          <p:cNvSpPr txBox="1">
            <a:spLocks noChangeArrowheads="1"/>
          </p:cNvSpPr>
          <p:nvPr/>
        </p:nvSpPr>
        <p:spPr bwMode="auto">
          <a:xfrm>
            <a:off x="6807573" y="4863282"/>
            <a:ext cx="400050" cy="514350"/>
          </a:xfrm>
          <a:prstGeom prst="rect">
            <a:avLst/>
          </a:prstGeom>
          <a:noFill/>
          <a:ln w="9525">
            <a:solidFill>
              <a:srgbClr val="0000FF"/>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9pPr>
          </a:lstStyle>
          <a:p>
            <a:pPr>
              <a:spcBef>
                <a:spcPct val="50000"/>
              </a:spcBef>
              <a:buFontTx/>
              <a:buNone/>
            </a:pPr>
            <a:r>
              <a:rPr lang="en-US" altLang="zh-CN" sz="1800">
                <a:latin typeface="Courier New" panose="02070309020205020404" pitchFamily="49" charset="0"/>
              </a:rPr>
              <a:t>y</a:t>
            </a:r>
          </a:p>
          <a:p>
            <a:pPr>
              <a:lnSpc>
                <a:spcPct val="0"/>
              </a:lnSpc>
              <a:spcBef>
                <a:spcPct val="50000"/>
              </a:spcBef>
              <a:buFontTx/>
              <a:buNone/>
            </a:pPr>
            <a:r>
              <a:rPr lang="en-US" altLang="zh-CN" sz="1800">
                <a:latin typeface="Courier New" panose="02070309020205020404" pitchFamily="49" charset="0"/>
              </a:rPr>
              <a:t>1</a:t>
            </a:r>
            <a:endParaRPr lang="en-US" altLang="zh-CN" sz="2800">
              <a:latin typeface="Courier New" panose="02070309020205020404" pitchFamily="49" charset="0"/>
            </a:endParaRPr>
          </a:p>
        </p:txBody>
      </p:sp>
      <p:sp>
        <p:nvSpPr>
          <p:cNvPr id="19" name="Text Box 19"/>
          <p:cNvSpPr txBox="1">
            <a:spLocks noChangeArrowheads="1"/>
          </p:cNvSpPr>
          <p:nvPr/>
        </p:nvSpPr>
        <p:spPr bwMode="auto">
          <a:xfrm>
            <a:off x="7260010" y="4858519"/>
            <a:ext cx="400050" cy="514350"/>
          </a:xfrm>
          <a:prstGeom prst="rect">
            <a:avLst/>
          </a:prstGeom>
          <a:noFill/>
          <a:ln w="9525">
            <a:solidFill>
              <a:srgbClr val="0000FF"/>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9pPr>
          </a:lstStyle>
          <a:p>
            <a:pPr>
              <a:spcBef>
                <a:spcPct val="50000"/>
              </a:spcBef>
              <a:buFontTx/>
              <a:buNone/>
            </a:pPr>
            <a:r>
              <a:rPr lang="en-US" altLang="zh-CN" sz="1800">
                <a:latin typeface="Courier New" panose="02070309020205020404" pitchFamily="49" charset="0"/>
              </a:rPr>
              <a:t>l</a:t>
            </a:r>
          </a:p>
          <a:p>
            <a:pPr>
              <a:lnSpc>
                <a:spcPct val="0"/>
              </a:lnSpc>
              <a:spcBef>
                <a:spcPct val="50000"/>
              </a:spcBef>
              <a:buFontTx/>
              <a:buNone/>
            </a:pPr>
            <a:r>
              <a:rPr lang="en-US" altLang="zh-CN" sz="1800">
                <a:latin typeface="Courier New" panose="02070309020205020404" pitchFamily="49" charset="0"/>
              </a:rPr>
              <a:t>1</a:t>
            </a:r>
            <a:endParaRPr lang="en-US" altLang="zh-CN" sz="2800">
              <a:latin typeface="Courier New" panose="02070309020205020404" pitchFamily="49" charset="0"/>
            </a:endParaRPr>
          </a:p>
        </p:txBody>
      </p:sp>
      <p:sp>
        <p:nvSpPr>
          <p:cNvPr id="20" name="Text Box 20"/>
          <p:cNvSpPr txBox="1">
            <a:spLocks noChangeArrowheads="1"/>
          </p:cNvSpPr>
          <p:nvPr/>
        </p:nvSpPr>
        <p:spPr bwMode="auto">
          <a:xfrm>
            <a:off x="6950448" y="4206057"/>
            <a:ext cx="400050" cy="376237"/>
          </a:xfrm>
          <a:prstGeom prst="rect">
            <a:avLst/>
          </a:prstGeom>
          <a:noFill/>
          <a:ln w="9525">
            <a:solidFill>
              <a:srgbClr val="0000FF"/>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9pPr>
          </a:lstStyle>
          <a:p>
            <a:pPr>
              <a:spcBef>
                <a:spcPct val="50000"/>
              </a:spcBef>
              <a:buFontTx/>
              <a:buNone/>
            </a:pPr>
            <a:r>
              <a:rPr lang="en-US" altLang="zh-CN" sz="1800">
                <a:latin typeface="Courier New" panose="02070309020205020404" pitchFamily="49" charset="0"/>
              </a:rPr>
              <a:t>2</a:t>
            </a:r>
          </a:p>
        </p:txBody>
      </p:sp>
      <p:sp>
        <p:nvSpPr>
          <p:cNvPr id="21" name="Line 21"/>
          <p:cNvSpPr>
            <a:spLocks noChangeShapeType="1"/>
          </p:cNvSpPr>
          <p:nvPr/>
        </p:nvSpPr>
        <p:spPr bwMode="auto">
          <a:xfrm rot="19062483" flipH="1">
            <a:off x="7282235" y="4612457"/>
            <a:ext cx="152400" cy="22701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Line 22"/>
          <p:cNvSpPr>
            <a:spLocks noChangeShapeType="1"/>
          </p:cNvSpPr>
          <p:nvPr/>
        </p:nvSpPr>
        <p:spPr bwMode="auto">
          <a:xfrm rot="2537517">
            <a:off x="1144960" y="4136207"/>
            <a:ext cx="125413" cy="312737"/>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Text Box 23"/>
          <p:cNvSpPr txBox="1">
            <a:spLocks noChangeArrowheads="1"/>
          </p:cNvSpPr>
          <p:nvPr/>
        </p:nvSpPr>
        <p:spPr bwMode="auto">
          <a:xfrm>
            <a:off x="944935" y="4439419"/>
            <a:ext cx="400050" cy="514350"/>
          </a:xfrm>
          <a:prstGeom prst="rect">
            <a:avLst/>
          </a:prstGeom>
          <a:noFill/>
          <a:ln w="9525">
            <a:solidFill>
              <a:srgbClr val="0000FF"/>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9pPr>
          </a:lstStyle>
          <a:p>
            <a:pPr>
              <a:spcBef>
                <a:spcPct val="50000"/>
              </a:spcBef>
              <a:buFontTx/>
              <a:buNone/>
            </a:pPr>
            <a:r>
              <a:rPr lang="en-US" altLang="zh-CN" sz="1800">
                <a:latin typeface="Courier New" panose="02070309020205020404" pitchFamily="49" charset="0"/>
              </a:rPr>
              <a:t>k</a:t>
            </a:r>
          </a:p>
          <a:p>
            <a:pPr>
              <a:lnSpc>
                <a:spcPct val="0"/>
              </a:lnSpc>
              <a:spcBef>
                <a:spcPct val="50000"/>
              </a:spcBef>
              <a:buFontTx/>
              <a:buNone/>
            </a:pPr>
            <a:r>
              <a:rPr lang="en-US" altLang="zh-CN" sz="1800">
                <a:latin typeface="Courier New" panose="02070309020205020404" pitchFamily="49" charset="0"/>
              </a:rPr>
              <a:t>1</a:t>
            </a:r>
            <a:endParaRPr lang="en-US" altLang="zh-CN" sz="2800">
              <a:latin typeface="Courier New" panose="02070309020205020404" pitchFamily="49" charset="0"/>
            </a:endParaRPr>
          </a:p>
        </p:txBody>
      </p:sp>
      <p:sp>
        <p:nvSpPr>
          <p:cNvPr id="24" name="Text Box 24"/>
          <p:cNvSpPr txBox="1">
            <a:spLocks noChangeArrowheads="1"/>
          </p:cNvSpPr>
          <p:nvPr/>
        </p:nvSpPr>
        <p:spPr bwMode="auto">
          <a:xfrm>
            <a:off x="1397373" y="4439419"/>
            <a:ext cx="400050" cy="514350"/>
          </a:xfrm>
          <a:prstGeom prst="rect">
            <a:avLst/>
          </a:prstGeom>
          <a:noFill/>
          <a:ln w="9525">
            <a:solidFill>
              <a:srgbClr val="0000FF"/>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9pPr>
          </a:lstStyle>
          <a:p>
            <a:pPr>
              <a:spcBef>
                <a:spcPct val="50000"/>
              </a:spcBef>
              <a:buFontTx/>
              <a:buNone/>
            </a:pPr>
            <a:r>
              <a:rPr lang="en-US" altLang="zh-CN" sz="1800">
                <a:latin typeface="Courier New" panose="02070309020205020404" pitchFamily="49" charset="0"/>
              </a:rPr>
              <a:t>.</a:t>
            </a:r>
          </a:p>
          <a:p>
            <a:pPr>
              <a:lnSpc>
                <a:spcPct val="0"/>
              </a:lnSpc>
              <a:spcBef>
                <a:spcPct val="50000"/>
              </a:spcBef>
              <a:buFontTx/>
              <a:buNone/>
            </a:pPr>
            <a:r>
              <a:rPr lang="en-US" altLang="zh-CN" sz="1800">
                <a:latin typeface="Courier New" panose="02070309020205020404" pitchFamily="49" charset="0"/>
              </a:rPr>
              <a:t>1</a:t>
            </a:r>
            <a:endParaRPr lang="en-US" altLang="zh-CN" sz="2800">
              <a:latin typeface="Courier New" panose="02070309020205020404" pitchFamily="49" charset="0"/>
            </a:endParaRPr>
          </a:p>
        </p:txBody>
      </p:sp>
      <p:sp>
        <p:nvSpPr>
          <p:cNvPr id="25" name="Text Box 25"/>
          <p:cNvSpPr txBox="1">
            <a:spLocks noChangeArrowheads="1"/>
          </p:cNvSpPr>
          <p:nvPr/>
        </p:nvSpPr>
        <p:spPr bwMode="auto">
          <a:xfrm>
            <a:off x="1202110" y="3744094"/>
            <a:ext cx="400050" cy="376238"/>
          </a:xfrm>
          <a:prstGeom prst="rect">
            <a:avLst/>
          </a:prstGeom>
          <a:noFill/>
          <a:ln w="9525">
            <a:solidFill>
              <a:srgbClr val="0000FF"/>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9pPr>
          </a:lstStyle>
          <a:p>
            <a:pPr>
              <a:spcBef>
                <a:spcPct val="50000"/>
              </a:spcBef>
              <a:buFontTx/>
              <a:buNone/>
            </a:pPr>
            <a:r>
              <a:rPr lang="en-US" altLang="zh-CN" sz="1800">
                <a:latin typeface="Courier New" panose="02070309020205020404" pitchFamily="49" charset="0"/>
              </a:rPr>
              <a:t>2</a:t>
            </a:r>
          </a:p>
        </p:txBody>
      </p:sp>
      <p:sp>
        <p:nvSpPr>
          <p:cNvPr id="26" name="Line 26"/>
          <p:cNvSpPr>
            <a:spLocks noChangeShapeType="1"/>
          </p:cNvSpPr>
          <p:nvPr/>
        </p:nvSpPr>
        <p:spPr bwMode="auto">
          <a:xfrm rot="19062483" flipH="1">
            <a:off x="1487860" y="4126682"/>
            <a:ext cx="125413" cy="312737"/>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 name="Line 27"/>
          <p:cNvSpPr>
            <a:spLocks noChangeShapeType="1"/>
          </p:cNvSpPr>
          <p:nvPr/>
        </p:nvSpPr>
        <p:spPr bwMode="auto">
          <a:xfrm rot="2537517">
            <a:off x="3616698" y="4050482"/>
            <a:ext cx="125412" cy="312737"/>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 name="Text Box 28"/>
          <p:cNvSpPr txBox="1">
            <a:spLocks noChangeArrowheads="1"/>
          </p:cNvSpPr>
          <p:nvPr/>
        </p:nvSpPr>
        <p:spPr bwMode="auto">
          <a:xfrm>
            <a:off x="3416673" y="4353694"/>
            <a:ext cx="400050" cy="514350"/>
          </a:xfrm>
          <a:prstGeom prst="rect">
            <a:avLst/>
          </a:prstGeom>
          <a:noFill/>
          <a:ln w="9525">
            <a:solidFill>
              <a:srgbClr val="0000FF"/>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9pPr>
          </a:lstStyle>
          <a:p>
            <a:pPr>
              <a:spcBef>
                <a:spcPct val="50000"/>
              </a:spcBef>
              <a:buFontTx/>
              <a:buNone/>
            </a:pPr>
            <a:r>
              <a:rPr lang="en-US" altLang="zh-CN" sz="1800">
                <a:latin typeface="Courier New" panose="02070309020205020404" pitchFamily="49" charset="0"/>
              </a:rPr>
              <a:t>r</a:t>
            </a:r>
          </a:p>
          <a:p>
            <a:pPr>
              <a:lnSpc>
                <a:spcPct val="0"/>
              </a:lnSpc>
              <a:spcBef>
                <a:spcPct val="50000"/>
              </a:spcBef>
              <a:buFontTx/>
              <a:buNone/>
            </a:pPr>
            <a:r>
              <a:rPr lang="en-US" altLang="zh-CN" sz="1800">
                <a:latin typeface="Courier New" panose="02070309020205020404" pitchFamily="49" charset="0"/>
              </a:rPr>
              <a:t>2</a:t>
            </a:r>
            <a:endParaRPr lang="en-US" altLang="zh-CN" sz="2800">
              <a:latin typeface="Courier New" panose="02070309020205020404" pitchFamily="49" charset="0"/>
            </a:endParaRPr>
          </a:p>
        </p:txBody>
      </p:sp>
      <p:sp>
        <p:nvSpPr>
          <p:cNvPr id="29" name="Text Box 29"/>
          <p:cNvSpPr txBox="1">
            <a:spLocks noChangeArrowheads="1"/>
          </p:cNvSpPr>
          <p:nvPr/>
        </p:nvSpPr>
        <p:spPr bwMode="auto">
          <a:xfrm>
            <a:off x="3869110" y="4353694"/>
            <a:ext cx="400050" cy="514350"/>
          </a:xfrm>
          <a:prstGeom prst="rect">
            <a:avLst/>
          </a:prstGeom>
          <a:noFill/>
          <a:ln w="9525">
            <a:solidFill>
              <a:srgbClr val="0000FF"/>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9pPr>
          </a:lstStyle>
          <a:p>
            <a:pPr>
              <a:spcBef>
                <a:spcPct val="50000"/>
              </a:spcBef>
              <a:buFontTx/>
              <a:buNone/>
            </a:pPr>
            <a:r>
              <a:rPr lang="en-US" altLang="zh-CN" sz="1800">
                <a:latin typeface="Courier New" panose="02070309020205020404" pitchFamily="49" charset="0"/>
              </a:rPr>
              <a:t>s</a:t>
            </a:r>
          </a:p>
          <a:p>
            <a:pPr>
              <a:lnSpc>
                <a:spcPct val="0"/>
              </a:lnSpc>
              <a:spcBef>
                <a:spcPct val="50000"/>
              </a:spcBef>
              <a:buFontTx/>
              <a:buNone/>
            </a:pPr>
            <a:r>
              <a:rPr lang="en-US" altLang="zh-CN" sz="1800">
                <a:latin typeface="Courier New" panose="02070309020205020404" pitchFamily="49" charset="0"/>
              </a:rPr>
              <a:t>2</a:t>
            </a:r>
            <a:endParaRPr lang="en-US" altLang="zh-CN" sz="2800">
              <a:latin typeface="Courier New" panose="02070309020205020404" pitchFamily="49" charset="0"/>
            </a:endParaRPr>
          </a:p>
        </p:txBody>
      </p:sp>
      <p:sp>
        <p:nvSpPr>
          <p:cNvPr id="30" name="Text Box 30"/>
          <p:cNvSpPr txBox="1">
            <a:spLocks noChangeArrowheads="1"/>
          </p:cNvSpPr>
          <p:nvPr/>
        </p:nvSpPr>
        <p:spPr bwMode="auto">
          <a:xfrm>
            <a:off x="3673848" y="3658369"/>
            <a:ext cx="400050" cy="376238"/>
          </a:xfrm>
          <a:prstGeom prst="rect">
            <a:avLst/>
          </a:prstGeom>
          <a:noFill/>
          <a:ln w="9525">
            <a:solidFill>
              <a:srgbClr val="0000FF"/>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9pPr>
          </a:lstStyle>
          <a:p>
            <a:pPr>
              <a:spcBef>
                <a:spcPct val="50000"/>
              </a:spcBef>
              <a:buFontTx/>
              <a:buNone/>
            </a:pPr>
            <a:r>
              <a:rPr lang="en-US" altLang="zh-CN" sz="1800">
                <a:latin typeface="Courier New" panose="02070309020205020404" pitchFamily="49" charset="0"/>
              </a:rPr>
              <a:t>4</a:t>
            </a:r>
          </a:p>
        </p:txBody>
      </p:sp>
      <p:sp>
        <p:nvSpPr>
          <p:cNvPr id="31" name="Line 31"/>
          <p:cNvSpPr>
            <a:spLocks noChangeShapeType="1"/>
          </p:cNvSpPr>
          <p:nvPr/>
        </p:nvSpPr>
        <p:spPr bwMode="auto">
          <a:xfrm rot="19062483" flipH="1">
            <a:off x="3959598" y="4040957"/>
            <a:ext cx="125412" cy="312737"/>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 name="Line 32"/>
          <p:cNvSpPr>
            <a:spLocks noChangeShapeType="1"/>
          </p:cNvSpPr>
          <p:nvPr/>
        </p:nvSpPr>
        <p:spPr bwMode="auto">
          <a:xfrm rot="2537517">
            <a:off x="4974010" y="4058419"/>
            <a:ext cx="125413" cy="31273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 name="Text Box 33"/>
          <p:cNvSpPr txBox="1">
            <a:spLocks noChangeArrowheads="1"/>
          </p:cNvSpPr>
          <p:nvPr/>
        </p:nvSpPr>
        <p:spPr bwMode="auto">
          <a:xfrm>
            <a:off x="4773985" y="4361632"/>
            <a:ext cx="400050" cy="514350"/>
          </a:xfrm>
          <a:prstGeom prst="rect">
            <a:avLst/>
          </a:prstGeom>
          <a:noFill/>
          <a:ln w="9525">
            <a:solidFill>
              <a:srgbClr val="0000FF"/>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9pPr>
          </a:lstStyle>
          <a:p>
            <a:pPr>
              <a:spcBef>
                <a:spcPct val="50000"/>
              </a:spcBef>
              <a:buFontTx/>
              <a:buNone/>
            </a:pPr>
            <a:r>
              <a:rPr lang="en-US" altLang="zh-CN" sz="1800">
                <a:latin typeface="Courier New" panose="02070309020205020404" pitchFamily="49" charset="0"/>
              </a:rPr>
              <a:t>n</a:t>
            </a:r>
          </a:p>
          <a:p>
            <a:pPr>
              <a:lnSpc>
                <a:spcPct val="0"/>
              </a:lnSpc>
              <a:spcBef>
                <a:spcPct val="50000"/>
              </a:spcBef>
              <a:buFontTx/>
              <a:buNone/>
            </a:pPr>
            <a:r>
              <a:rPr lang="en-US" altLang="zh-CN" sz="1800">
                <a:latin typeface="Courier New" panose="02070309020205020404" pitchFamily="49" charset="0"/>
              </a:rPr>
              <a:t>2</a:t>
            </a:r>
            <a:endParaRPr lang="en-US" altLang="zh-CN" sz="2800">
              <a:latin typeface="Courier New" panose="02070309020205020404" pitchFamily="49" charset="0"/>
            </a:endParaRPr>
          </a:p>
        </p:txBody>
      </p:sp>
      <p:sp>
        <p:nvSpPr>
          <p:cNvPr id="34" name="Text Box 34"/>
          <p:cNvSpPr txBox="1">
            <a:spLocks noChangeArrowheads="1"/>
          </p:cNvSpPr>
          <p:nvPr/>
        </p:nvSpPr>
        <p:spPr bwMode="auto">
          <a:xfrm>
            <a:off x="5226423" y="4361632"/>
            <a:ext cx="400050" cy="514350"/>
          </a:xfrm>
          <a:prstGeom prst="rect">
            <a:avLst/>
          </a:prstGeom>
          <a:noFill/>
          <a:ln w="9525">
            <a:solidFill>
              <a:srgbClr val="0000FF"/>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9pPr>
          </a:lstStyle>
          <a:p>
            <a:pPr>
              <a:spcBef>
                <a:spcPct val="50000"/>
              </a:spcBef>
              <a:buFontTx/>
              <a:buNone/>
            </a:pPr>
            <a:r>
              <a:rPr lang="en-US" altLang="zh-CN" sz="1800">
                <a:latin typeface="Courier New" panose="02070309020205020404" pitchFamily="49" charset="0"/>
              </a:rPr>
              <a:t>a</a:t>
            </a:r>
          </a:p>
          <a:p>
            <a:pPr>
              <a:lnSpc>
                <a:spcPct val="0"/>
              </a:lnSpc>
              <a:spcBef>
                <a:spcPct val="50000"/>
              </a:spcBef>
              <a:buFontTx/>
              <a:buNone/>
            </a:pPr>
            <a:r>
              <a:rPr lang="en-US" altLang="zh-CN" sz="1800">
                <a:latin typeface="Courier New" panose="02070309020205020404" pitchFamily="49" charset="0"/>
              </a:rPr>
              <a:t>2</a:t>
            </a:r>
            <a:endParaRPr lang="en-US" altLang="zh-CN" sz="2800">
              <a:latin typeface="Courier New" panose="02070309020205020404" pitchFamily="49" charset="0"/>
            </a:endParaRPr>
          </a:p>
        </p:txBody>
      </p:sp>
      <p:sp>
        <p:nvSpPr>
          <p:cNvPr id="35" name="Text Box 35"/>
          <p:cNvSpPr txBox="1">
            <a:spLocks noChangeArrowheads="1"/>
          </p:cNvSpPr>
          <p:nvPr/>
        </p:nvSpPr>
        <p:spPr bwMode="auto">
          <a:xfrm>
            <a:off x="5031160" y="3666307"/>
            <a:ext cx="400050" cy="376237"/>
          </a:xfrm>
          <a:prstGeom prst="rect">
            <a:avLst/>
          </a:prstGeom>
          <a:noFill/>
          <a:ln w="9525">
            <a:solidFill>
              <a:srgbClr val="0000FF"/>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9pPr>
          </a:lstStyle>
          <a:p>
            <a:pPr>
              <a:spcBef>
                <a:spcPct val="50000"/>
              </a:spcBef>
              <a:buFontTx/>
              <a:buNone/>
            </a:pPr>
            <a:r>
              <a:rPr lang="en-US" altLang="zh-CN" sz="1800">
                <a:latin typeface="Courier New" panose="02070309020205020404" pitchFamily="49" charset="0"/>
              </a:rPr>
              <a:t>4</a:t>
            </a:r>
          </a:p>
        </p:txBody>
      </p:sp>
      <p:sp>
        <p:nvSpPr>
          <p:cNvPr id="36" name="Line 36"/>
          <p:cNvSpPr>
            <a:spLocks noChangeShapeType="1"/>
          </p:cNvSpPr>
          <p:nvPr/>
        </p:nvSpPr>
        <p:spPr bwMode="auto">
          <a:xfrm rot="19062483" flipH="1">
            <a:off x="5316910" y="4048894"/>
            <a:ext cx="125413" cy="31273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 name="Line 37"/>
          <p:cNvSpPr>
            <a:spLocks noChangeShapeType="1"/>
          </p:cNvSpPr>
          <p:nvPr/>
        </p:nvSpPr>
        <p:spPr bwMode="auto">
          <a:xfrm>
            <a:off x="1430710" y="3210694"/>
            <a:ext cx="0" cy="55245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 name="Line 38"/>
          <p:cNvSpPr>
            <a:spLocks noChangeShapeType="1"/>
          </p:cNvSpPr>
          <p:nvPr/>
        </p:nvSpPr>
        <p:spPr bwMode="auto">
          <a:xfrm>
            <a:off x="2649910" y="3267844"/>
            <a:ext cx="0" cy="55245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 name="Line 39"/>
          <p:cNvSpPr>
            <a:spLocks noChangeShapeType="1"/>
          </p:cNvSpPr>
          <p:nvPr/>
        </p:nvSpPr>
        <p:spPr bwMode="auto">
          <a:xfrm>
            <a:off x="3869110" y="3134494"/>
            <a:ext cx="0" cy="55245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 name="Line 40"/>
          <p:cNvSpPr>
            <a:spLocks noChangeShapeType="1"/>
          </p:cNvSpPr>
          <p:nvPr/>
        </p:nvSpPr>
        <p:spPr bwMode="auto">
          <a:xfrm>
            <a:off x="8193460" y="3259907"/>
            <a:ext cx="0" cy="55245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 name="Line 41"/>
          <p:cNvSpPr>
            <a:spLocks noChangeShapeType="1"/>
          </p:cNvSpPr>
          <p:nvPr/>
        </p:nvSpPr>
        <p:spPr bwMode="auto">
          <a:xfrm>
            <a:off x="5240710" y="3115444"/>
            <a:ext cx="0" cy="55245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2" name="Text Box 42"/>
          <p:cNvSpPr txBox="1">
            <a:spLocks noChangeArrowheads="1"/>
          </p:cNvSpPr>
          <p:nvPr/>
        </p:nvSpPr>
        <p:spPr bwMode="auto">
          <a:xfrm>
            <a:off x="6574210" y="3625032"/>
            <a:ext cx="400050" cy="376237"/>
          </a:xfrm>
          <a:prstGeom prst="rect">
            <a:avLst/>
          </a:prstGeom>
          <a:noFill/>
          <a:ln w="9525">
            <a:solidFill>
              <a:srgbClr val="0000FF"/>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9pPr>
          </a:lstStyle>
          <a:p>
            <a:pPr>
              <a:spcBef>
                <a:spcPct val="50000"/>
              </a:spcBef>
              <a:buFontTx/>
              <a:buNone/>
            </a:pPr>
            <a:r>
              <a:rPr lang="en-US" altLang="zh-CN" sz="1800">
                <a:latin typeface="Courier New" panose="02070309020205020404" pitchFamily="49" charset="0"/>
              </a:rPr>
              <a:t>4</a:t>
            </a:r>
          </a:p>
        </p:txBody>
      </p:sp>
      <p:sp>
        <p:nvSpPr>
          <p:cNvPr id="43" name="Line 43"/>
          <p:cNvSpPr>
            <a:spLocks noChangeShapeType="1"/>
          </p:cNvSpPr>
          <p:nvPr/>
        </p:nvSpPr>
        <p:spPr bwMode="auto">
          <a:xfrm rot="2537517">
            <a:off x="6563098" y="3990157"/>
            <a:ext cx="39687" cy="23336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 name="Line 44"/>
          <p:cNvSpPr>
            <a:spLocks noChangeShapeType="1"/>
          </p:cNvSpPr>
          <p:nvPr/>
        </p:nvSpPr>
        <p:spPr bwMode="auto">
          <a:xfrm rot="19062483" flipH="1">
            <a:off x="6967910" y="3980632"/>
            <a:ext cx="39688" cy="23336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5" name="Line 45"/>
          <p:cNvSpPr>
            <a:spLocks noChangeShapeType="1"/>
          </p:cNvSpPr>
          <p:nvPr/>
        </p:nvSpPr>
        <p:spPr bwMode="auto">
          <a:xfrm>
            <a:off x="6726610" y="3050357"/>
            <a:ext cx="0" cy="55245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323077768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9346" name="Rectangle 2"/>
          <p:cNvSpPr>
            <a:spLocks noGrp="1" noChangeArrowheads="1"/>
          </p:cNvSpPr>
          <p:nvPr>
            <p:ph type="title"/>
          </p:nvPr>
        </p:nvSpPr>
        <p:spPr/>
        <p:txBody>
          <a:bodyPr/>
          <a:lstStyle/>
          <a:p>
            <a:r>
              <a:rPr lang="en-US" altLang="zh-CN" sz="2800">
                <a:ea typeface="宋体" panose="02010600030101010101" pitchFamily="2" charset="-122"/>
              </a:rPr>
              <a:t>Floyd’s Method</a:t>
            </a:r>
            <a:endParaRPr lang="en-US" altLang="zh-CN" dirty="0">
              <a:ea typeface="宋体" panose="02010600030101010101" pitchFamily="2" charset="-122"/>
            </a:endParaRPr>
          </a:p>
        </p:txBody>
      </p:sp>
      <p:grpSp>
        <p:nvGrpSpPr>
          <p:cNvPr id="4" name="Group 3"/>
          <p:cNvGrpSpPr/>
          <p:nvPr/>
        </p:nvGrpSpPr>
        <p:grpSpPr>
          <a:xfrm>
            <a:off x="1004352" y="5556651"/>
            <a:ext cx="7010400" cy="584200"/>
            <a:chOff x="381000" y="2133600"/>
            <a:chExt cx="7010400" cy="584200"/>
          </a:xfrm>
        </p:grpSpPr>
        <p:sp>
          <p:nvSpPr>
            <p:cNvPr id="569347" name="Rectangle 3"/>
            <p:cNvSpPr>
              <a:spLocks noChangeArrowheads="1"/>
            </p:cNvSpPr>
            <p:nvPr/>
          </p:nvSpPr>
          <p:spPr bwMode="auto">
            <a:xfrm>
              <a:off x="965200" y="2133600"/>
              <a:ext cx="584200" cy="5842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400">
                  <a:ea typeface="宋体" panose="02010600030101010101" pitchFamily="2" charset="-122"/>
                </a:rPr>
                <a:t>5</a:t>
              </a:r>
            </a:p>
          </p:txBody>
        </p:sp>
        <p:sp>
          <p:nvSpPr>
            <p:cNvPr id="569348" name="Rectangle 4"/>
            <p:cNvSpPr>
              <a:spLocks noChangeArrowheads="1"/>
            </p:cNvSpPr>
            <p:nvPr/>
          </p:nvSpPr>
          <p:spPr bwMode="auto">
            <a:xfrm>
              <a:off x="1549400" y="2133600"/>
              <a:ext cx="584200" cy="5842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400">
                  <a:ea typeface="宋体" panose="02010600030101010101" pitchFamily="2" charset="-122"/>
                </a:rPr>
                <a:t>11</a:t>
              </a:r>
            </a:p>
          </p:txBody>
        </p:sp>
        <p:sp>
          <p:nvSpPr>
            <p:cNvPr id="569349" name="Rectangle 5"/>
            <p:cNvSpPr>
              <a:spLocks noChangeArrowheads="1"/>
            </p:cNvSpPr>
            <p:nvPr/>
          </p:nvSpPr>
          <p:spPr bwMode="auto">
            <a:xfrm>
              <a:off x="2133600" y="2133600"/>
              <a:ext cx="584200" cy="5842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400">
                  <a:ea typeface="宋体" panose="02010600030101010101" pitchFamily="2" charset="-122"/>
                </a:rPr>
                <a:t>3</a:t>
              </a:r>
            </a:p>
          </p:txBody>
        </p:sp>
        <p:sp>
          <p:nvSpPr>
            <p:cNvPr id="569350" name="Rectangle 6"/>
            <p:cNvSpPr>
              <a:spLocks noChangeArrowheads="1"/>
            </p:cNvSpPr>
            <p:nvPr/>
          </p:nvSpPr>
          <p:spPr bwMode="auto">
            <a:xfrm>
              <a:off x="2717800" y="2133600"/>
              <a:ext cx="584200" cy="5842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400">
                  <a:ea typeface="宋体" panose="02010600030101010101" pitchFamily="2" charset="-122"/>
                </a:rPr>
                <a:t>10</a:t>
              </a:r>
            </a:p>
          </p:txBody>
        </p:sp>
        <p:sp>
          <p:nvSpPr>
            <p:cNvPr id="569351" name="Rectangle 7"/>
            <p:cNvSpPr>
              <a:spLocks noChangeArrowheads="1"/>
            </p:cNvSpPr>
            <p:nvPr/>
          </p:nvSpPr>
          <p:spPr bwMode="auto">
            <a:xfrm>
              <a:off x="3302000" y="2133600"/>
              <a:ext cx="584200" cy="5842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400">
                  <a:ea typeface="宋体" panose="02010600030101010101" pitchFamily="2" charset="-122"/>
                </a:rPr>
                <a:t>6</a:t>
              </a:r>
            </a:p>
          </p:txBody>
        </p:sp>
        <p:sp>
          <p:nvSpPr>
            <p:cNvPr id="569352" name="Rectangle 8"/>
            <p:cNvSpPr>
              <a:spLocks noChangeArrowheads="1"/>
            </p:cNvSpPr>
            <p:nvPr/>
          </p:nvSpPr>
          <p:spPr bwMode="auto">
            <a:xfrm>
              <a:off x="3886200" y="2133600"/>
              <a:ext cx="584200" cy="5842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400">
                  <a:ea typeface="宋体" panose="02010600030101010101" pitchFamily="2" charset="-122"/>
                </a:rPr>
                <a:t>9</a:t>
              </a:r>
            </a:p>
          </p:txBody>
        </p:sp>
        <p:sp>
          <p:nvSpPr>
            <p:cNvPr id="569353" name="Rectangle 9"/>
            <p:cNvSpPr>
              <a:spLocks noChangeArrowheads="1"/>
            </p:cNvSpPr>
            <p:nvPr/>
          </p:nvSpPr>
          <p:spPr bwMode="auto">
            <a:xfrm>
              <a:off x="4470400" y="2133600"/>
              <a:ext cx="584200" cy="5842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400">
                  <a:ea typeface="宋体" panose="02010600030101010101" pitchFamily="2" charset="-122"/>
                </a:rPr>
                <a:t>4</a:t>
              </a:r>
            </a:p>
          </p:txBody>
        </p:sp>
        <p:sp>
          <p:nvSpPr>
            <p:cNvPr id="569354" name="Rectangle 10"/>
            <p:cNvSpPr>
              <a:spLocks noChangeArrowheads="1"/>
            </p:cNvSpPr>
            <p:nvPr/>
          </p:nvSpPr>
          <p:spPr bwMode="auto">
            <a:xfrm>
              <a:off x="5054600" y="2133600"/>
              <a:ext cx="584200" cy="5842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400">
                  <a:ea typeface="宋体" panose="02010600030101010101" pitchFamily="2" charset="-122"/>
                </a:rPr>
                <a:t>8</a:t>
              </a:r>
            </a:p>
          </p:txBody>
        </p:sp>
        <p:sp>
          <p:nvSpPr>
            <p:cNvPr id="569355" name="Rectangle 11"/>
            <p:cNvSpPr>
              <a:spLocks noChangeArrowheads="1"/>
            </p:cNvSpPr>
            <p:nvPr/>
          </p:nvSpPr>
          <p:spPr bwMode="auto">
            <a:xfrm>
              <a:off x="5638800" y="2133600"/>
              <a:ext cx="584200" cy="5842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400">
                  <a:ea typeface="宋体" panose="02010600030101010101" pitchFamily="2" charset="-122"/>
                </a:rPr>
                <a:t>1</a:t>
              </a:r>
            </a:p>
          </p:txBody>
        </p:sp>
        <p:sp>
          <p:nvSpPr>
            <p:cNvPr id="569356" name="Rectangle 12"/>
            <p:cNvSpPr>
              <a:spLocks noChangeArrowheads="1"/>
            </p:cNvSpPr>
            <p:nvPr/>
          </p:nvSpPr>
          <p:spPr bwMode="auto">
            <a:xfrm>
              <a:off x="6223000" y="2133600"/>
              <a:ext cx="584200" cy="5842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400">
                  <a:ea typeface="宋体" panose="02010600030101010101" pitchFamily="2" charset="-122"/>
                </a:rPr>
                <a:t>7</a:t>
              </a:r>
            </a:p>
          </p:txBody>
        </p:sp>
        <p:sp>
          <p:nvSpPr>
            <p:cNvPr id="569357" name="Rectangle 13"/>
            <p:cNvSpPr>
              <a:spLocks noChangeArrowheads="1"/>
            </p:cNvSpPr>
            <p:nvPr/>
          </p:nvSpPr>
          <p:spPr bwMode="auto">
            <a:xfrm>
              <a:off x="6807200" y="2133600"/>
              <a:ext cx="584200" cy="5842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400">
                  <a:ea typeface="宋体" panose="02010600030101010101" pitchFamily="2" charset="-122"/>
                </a:rPr>
                <a:t>2</a:t>
              </a:r>
            </a:p>
          </p:txBody>
        </p:sp>
        <p:sp>
          <p:nvSpPr>
            <p:cNvPr id="569358" name="Rectangle 14"/>
            <p:cNvSpPr>
              <a:spLocks noChangeArrowheads="1"/>
            </p:cNvSpPr>
            <p:nvPr/>
          </p:nvSpPr>
          <p:spPr bwMode="auto">
            <a:xfrm>
              <a:off x="381000" y="2133600"/>
              <a:ext cx="584200" cy="5842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400" dirty="0">
                  <a:ea typeface="宋体" panose="02010600030101010101" pitchFamily="2" charset="-122"/>
                </a:rPr>
                <a:t>12</a:t>
              </a:r>
            </a:p>
          </p:txBody>
        </p:sp>
      </p:grpSp>
      <p:sp>
        <p:nvSpPr>
          <p:cNvPr id="569359" name="Text Box 15"/>
          <p:cNvSpPr txBox="1">
            <a:spLocks noChangeArrowheads="1"/>
          </p:cNvSpPr>
          <p:nvPr/>
        </p:nvSpPr>
        <p:spPr bwMode="auto">
          <a:xfrm>
            <a:off x="321415" y="1570008"/>
            <a:ext cx="633218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zh-CN" sz="2000" dirty="0">
                <a:ea typeface="宋体" panose="02010600030101010101" pitchFamily="2" charset="-122"/>
              </a:rPr>
              <a:t>Put the keys in a binary tree and fix the heap property!</a:t>
            </a:r>
          </a:p>
        </p:txBody>
      </p:sp>
      <p:grpSp>
        <p:nvGrpSpPr>
          <p:cNvPr id="5" name="Group 4"/>
          <p:cNvGrpSpPr/>
          <p:nvPr/>
        </p:nvGrpSpPr>
        <p:grpSpPr>
          <a:xfrm>
            <a:off x="4697730" y="2204864"/>
            <a:ext cx="3848100" cy="3048000"/>
            <a:chOff x="4343400" y="3186113"/>
            <a:chExt cx="3848100" cy="3048000"/>
          </a:xfrm>
        </p:grpSpPr>
        <p:sp>
          <p:nvSpPr>
            <p:cNvPr id="569360" name="Oval 16"/>
            <p:cNvSpPr>
              <a:spLocks noChangeAspect="1" noChangeArrowheads="1"/>
            </p:cNvSpPr>
            <p:nvPr/>
          </p:nvSpPr>
          <p:spPr bwMode="auto">
            <a:xfrm>
              <a:off x="6477000" y="5853113"/>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000">
                  <a:ea typeface="宋体" panose="02010600030101010101" pitchFamily="2" charset="-122"/>
                </a:rPr>
                <a:t>2</a:t>
              </a:r>
            </a:p>
          </p:txBody>
        </p:sp>
        <p:sp>
          <p:nvSpPr>
            <p:cNvPr id="569361" name="Oval 17"/>
            <p:cNvSpPr>
              <a:spLocks noChangeAspect="1" noChangeArrowheads="1"/>
            </p:cNvSpPr>
            <p:nvPr/>
          </p:nvSpPr>
          <p:spPr bwMode="auto">
            <a:xfrm>
              <a:off x="5943600" y="5853113"/>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000">
                  <a:ea typeface="宋体" panose="02010600030101010101" pitchFamily="2" charset="-122"/>
                </a:rPr>
                <a:t>7</a:t>
              </a:r>
            </a:p>
          </p:txBody>
        </p:sp>
        <p:sp>
          <p:nvSpPr>
            <p:cNvPr id="569362" name="Oval 18"/>
            <p:cNvSpPr>
              <a:spLocks noChangeAspect="1" noChangeArrowheads="1"/>
            </p:cNvSpPr>
            <p:nvPr/>
          </p:nvSpPr>
          <p:spPr bwMode="auto">
            <a:xfrm>
              <a:off x="5410200" y="5853113"/>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000">
                  <a:ea typeface="宋体" panose="02010600030101010101" pitchFamily="2" charset="-122"/>
                </a:rPr>
                <a:t>1</a:t>
              </a:r>
            </a:p>
          </p:txBody>
        </p:sp>
        <p:sp>
          <p:nvSpPr>
            <p:cNvPr id="569363" name="Oval 19"/>
            <p:cNvSpPr>
              <a:spLocks noChangeAspect="1" noChangeArrowheads="1"/>
            </p:cNvSpPr>
            <p:nvPr/>
          </p:nvSpPr>
          <p:spPr bwMode="auto">
            <a:xfrm>
              <a:off x="4876800" y="5853113"/>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000">
                  <a:ea typeface="宋体" panose="02010600030101010101" pitchFamily="2" charset="-122"/>
                </a:rPr>
                <a:t>8</a:t>
              </a:r>
            </a:p>
          </p:txBody>
        </p:sp>
        <p:sp>
          <p:nvSpPr>
            <p:cNvPr id="569364" name="Oval 20"/>
            <p:cNvSpPr>
              <a:spLocks noChangeAspect="1" noChangeArrowheads="1"/>
            </p:cNvSpPr>
            <p:nvPr/>
          </p:nvSpPr>
          <p:spPr bwMode="auto">
            <a:xfrm>
              <a:off x="4343400" y="5853113"/>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000">
                  <a:ea typeface="宋体" panose="02010600030101010101" pitchFamily="2" charset="-122"/>
                </a:rPr>
                <a:t>4</a:t>
              </a:r>
            </a:p>
          </p:txBody>
        </p:sp>
        <p:sp>
          <p:nvSpPr>
            <p:cNvPr id="569365" name="Oval 21"/>
            <p:cNvSpPr>
              <a:spLocks noChangeAspect="1" noChangeArrowheads="1"/>
            </p:cNvSpPr>
            <p:nvPr/>
          </p:nvSpPr>
          <p:spPr bwMode="auto">
            <a:xfrm>
              <a:off x="7810500" y="4964113"/>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000">
                  <a:ea typeface="宋体" panose="02010600030101010101" pitchFamily="2" charset="-122"/>
                </a:rPr>
                <a:t>9</a:t>
              </a:r>
            </a:p>
          </p:txBody>
        </p:sp>
        <p:sp>
          <p:nvSpPr>
            <p:cNvPr id="569366" name="Oval 22"/>
            <p:cNvSpPr>
              <a:spLocks noChangeAspect="1" noChangeArrowheads="1"/>
            </p:cNvSpPr>
            <p:nvPr/>
          </p:nvSpPr>
          <p:spPr bwMode="auto">
            <a:xfrm>
              <a:off x="6743700" y="4964113"/>
              <a:ext cx="381000" cy="381000"/>
            </a:xfrm>
            <a:prstGeom prst="ellipse">
              <a:avLst/>
            </a:prstGeom>
            <a:noFill/>
            <a:ln w="381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000">
                  <a:solidFill>
                    <a:srgbClr val="FF0000"/>
                  </a:solidFill>
                  <a:ea typeface="宋体" panose="02010600030101010101" pitchFamily="2" charset="-122"/>
                </a:rPr>
                <a:t>6</a:t>
              </a:r>
            </a:p>
          </p:txBody>
        </p:sp>
        <p:sp>
          <p:nvSpPr>
            <p:cNvPr id="569367" name="Oval 23"/>
            <p:cNvSpPr>
              <a:spLocks noChangeAspect="1" noChangeArrowheads="1"/>
            </p:cNvSpPr>
            <p:nvPr/>
          </p:nvSpPr>
          <p:spPr bwMode="auto">
            <a:xfrm>
              <a:off x="5676900" y="4964113"/>
              <a:ext cx="381000" cy="381000"/>
            </a:xfrm>
            <a:prstGeom prst="ellipse">
              <a:avLst/>
            </a:prstGeom>
            <a:noFill/>
            <a:ln w="381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000">
                  <a:solidFill>
                    <a:srgbClr val="FF0000"/>
                  </a:solidFill>
                  <a:ea typeface="宋体" panose="02010600030101010101" pitchFamily="2" charset="-122"/>
                </a:rPr>
                <a:t>10</a:t>
              </a:r>
            </a:p>
          </p:txBody>
        </p:sp>
        <p:sp>
          <p:nvSpPr>
            <p:cNvPr id="569368" name="Oval 24"/>
            <p:cNvSpPr>
              <a:spLocks noChangeAspect="1" noChangeArrowheads="1"/>
            </p:cNvSpPr>
            <p:nvPr/>
          </p:nvSpPr>
          <p:spPr bwMode="auto">
            <a:xfrm>
              <a:off x="4610100" y="4964113"/>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000">
                  <a:ea typeface="宋体" panose="02010600030101010101" pitchFamily="2" charset="-122"/>
                </a:rPr>
                <a:t>3</a:t>
              </a:r>
            </a:p>
          </p:txBody>
        </p:sp>
        <p:sp>
          <p:nvSpPr>
            <p:cNvPr id="569369" name="Oval 25"/>
            <p:cNvSpPr>
              <a:spLocks noChangeAspect="1" noChangeArrowheads="1"/>
            </p:cNvSpPr>
            <p:nvPr/>
          </p:nvSpPr>
          <p:spPr bwMode="auto">
            <a:xfrm>
              <a:off x="7277100" y="4075113"/>
              <a:ext cx="381000" cy="381000"/>
            </a:xfrm>
            <a:prstGeom prst="ellipse">
              <a:avLst/>
            </a:prstGeom>
            <a:noFill/>
            <a:ln w="381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000">
                  <a:solidFill>
                    <a:srgbClr val="FF0000"/>
                  </a:solidFill>
                  <a:ea typeface="宋体" panose="02010600030101010101" pitchFamily="2" charset="-122"/>
                </a:rPr>
                <a:t>11</a:t>
              </a:r>
            </a:p>
          </p:txBody>
        </p:sp>
        <p:sp>
          <p:nvSpPr>
            <p:cNvPr id="569370" name="Oval 26"/>
            <p:cNvSpPr>
              <a:spLocks noChangeAspect="1" noChangeArrowheads="1"/>
            </p:cNvSpPr>
            <p:nvPr/>
          </p:nvSpPr>
          <p:spPr bwMode="auto">
            <a:xfrm>
              <a:off x="5143500" y="4075113"/>
              <a:ext cx="381000" cy="381000"/>
            </a:xfrm>
            <a:prstGeom prst="ellipse">
              <a:avLst/>
            </a:prstGeom>
            <a:noFill/>
            <a:ln w="381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000">
                  <a:solidFill>
                    <a:srgbClr val="FF0000"/>
                  </a:solidFill>
                  <a:ea typeface="宋体" panose="02010600030101010101" pitchFamily="2" charset="-122"/>
                </a:rPr>
                <a:t>5</a:t>
              </a:r>
            </a:p>
          </p:txBody>
        </p:sp>
        <p:sp>
          <p:nvSpPr>
            <p:cNvPr id="569371" name="Oval 27"/>
            <p:cNvSpPr>
              <a:spLocks noChangeAspect="1" noChangeArrowheads="1"/>
            </p:cNvSpPr>
            <p:nvPr/>
          </p:nvSpPr>
          <p:spPr bwMode="auto">
            <a:xfrm>
              <a:off x="6210300" y="3186113"/>
              <a:ext cx="381000" cy="381000"/>
            </a:xfrm>
            <a:prstGeom prst="ellipse">
              <a:avLst/>
            </a:prstGeom>
            <a:noFill/>
            <a:ln w="381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000">
                  <a:solidFill>
                    <a:srgbClr val="FF0000"/>
                  </a:solidFill>
                  <a:ea typeface="宋体" panose="02010600030101010101" pitchFamily="2" charset="-122"/>
                </a:rPr>
                <a:t>12</a:t>
              </a:r>
            </a:p>
          </p:txBody>
        </p:sp>
        <p:cxnSp>
          <p:nvCxnSpPr>
            <p:cNvPr id="569372" name="AutoShape 28"/>
            <p:cNvCxnSpPr>
              <a:cxnSpLocks noChangeShapeType="1"/>
              <a:stCxn id="569371" idx="3"/>
              <a:endCxn id="569370" idx="0"/>
            </p:cNvCxnSpPr>
            <p:nvPr/>
          </p:nvCxnSpPr>
          <p:spPr bwMode="auto">
            <a:xfrm flipH="1">
              <a:off x="5334000" y="3530600"/>
              <a:ext cx="931863" cy="525463"/>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69373" name="AutoShape 29"/>
            <p:cNvCxnSpPr>
              <a:cxnSpLocks noChangeShapeType="1"/>
              <a:stCxn id="569371" idx="5"/>
              <a:endCxn id="569369" idx="0"/>
            </p:cNvCxnSpPr>
            <p:nvPr/>
          </p:nvCxnSpPr>
          <p:spPr bwMode="auto">
            <a:xfrm>
              <a:off x="6535738" y="3530600"/>
              <a:ext cx="931862" cy="525463"/>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69374" name="AutoShape 30"/>
            <p:cNvCxnSpPr>
              <a:cxnSpLocks noChangeShapeType="1"/>
              <a:stCxn id="569369" idx="3"/>
              <a:endCxn id="569366" idx="0"/>
            </p:cNvCxnSpPr>
            <p:nvPr/>
          </p:nvCxnSpPr>
          <p:spPr bwMode="auto">
            <a:xfrm flipH="1">
              <a:off x="6934200" y="4419600"/>
              <a:ext cx="398463" cy="525463"/>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69375" name="AutoShape 31"/>
            <p:cNvCxnSpPr>
              <a:cxnSpLocks noChangeShapeType="1"/>
              <a:stCxn id="569369" idx="5"/>
              <a:endCxn id="569365" idx="0"/>
            </p:cNvCxnSpPr>
            <p:nvPr/>
          </p:nvCxnSpPr>
          <p:spPr bwMode="auto">
            <a:xfrm>
              <a:off x="7602538" y="4419600"/>
              <a:ext cx="398462" cy="525463"/>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69376" name="AutoShape 32"/>
            <p:cNvCxnSpPr>
              <a:cxnSpLocks noChangeShapeType="1"/>
              <a:stCxn id="569366" idx="3"/>
              <a:endCxn id="569360" idx="0"/>
            </p:cNvCxnSpPr>
            <p:nvPr/>
          </p:nvCxnSpPr>
          <p:spPr bwMode="auto">
            <a:xfrm flipH="1">
              <a:off x="6667500" y="5308600"/>
              <a:ext cx="131763" cy="525463"/>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69377" name="AutoShape 33"/>
            <p:cNvCxnSpPr>
              <a:cxnSpLocks noChangeShapeType="1"/>
              <a:stCxn id="569370" idx="3"/>
              <a:endCxn id="569368" idx="0"/>
            </p:cNvCxnSpPr>
            <p:nvPr/>
          </p:nvCxnSpPr>
          <p:spPr bwMode="auto">
            <a:xfrm flipH="1">
              <a:off x="4800600" y="4419600"/>
              <a:ext cx="398463" cy="525463"/>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69378" name="AutoShape 34"/>
            <p:cNvCxnSpPr>
              <a:cxnSpLocks noChangeShapeType="1"/>
              <a:stCxn id="569370" idx="5"/>
              <a:endCxn id="569367" idx="0"/>
            </p:cNvCxnSpPr>
            <p:nvPr/>
          </p:nvCxnSpPr>
          <p:spPr bwMode="auto">
            <a:xfrm>
              <a:off x="5468938" y="4419600"/>
              <a:ext cx="398462" cy="525463"/>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69379" name="AutoShape 35"/>
            <p:cNvCxnSpPr>
              <a:cxnSpLocks noChangeShapeType="1"/>
              <a:stCxn id="569368" idx="3"/>
              <a:endCxn id="569364" idx="0"/>
            </p:cNvCxnSpPr>
            <p:nvPr/>
          </p:nvCxnSpPr>
          <p:spPr bwMode="auto">
            <a:xfrm flipH="1">
              <a:off x="4533900" y="5308600"/>
              <a:ext cx="131763" cy="525463"/>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69380" name="AutoShape 36"/>
            <p:cNvCxnSpPr>
              <a:cxnSpLocks noChangeShapeType="1"/>
              <a:stCxn id="569368" idx="5"/>
              <a:endCxn id="569363" idx="0"/>
            </p:cNvCxnSpPr>
            <p:nvPr/>
          </p:nvCxnSpPr>
          <p:spPr bwMode="auto">
            <a:xfrm>
              <a:off x="4935538" y="5308600"/>
              <a:ext cx="131762" cy="525463"/>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69381" name="AutoShape 37"/>
            <p:cNvCxnSpPr>
              <a:cxnSpLocks noChangeShapeType="1"/>
              <a:stCxn id="569367" idx="3"/>
              <a:endCxn id="569362" idx="0"/>
            </p:cNvCxnSpPr>
            <p:nvPr/>
          </p:nvCxnSpPr>
          <p:spPr bwMode="auto">
            <a:xfrm flipH="1">
              <a:off x="5600700" y="5308600"/>
              <a:ext cx="131763" cy="525463"/>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69382" name="AutoShape 38"/>
            <p:cNvCxnSpPr>
              <a:cxnSpLocks noChangeShapeType="1"/>
              <a:stCxn id="569367" idx="5"/>
              <a:endCxn id="569361" idx="0"/>
            </p:cNvCxnSpPr>
            <p:nvPr/>
          </p:nvCxnSpPr>
          <p:spPr bwMode="auto">
            <a:xfrm>
              <a:off x="6002338" y="5308600"/>
              <a:ext cx="131762" cy="525463"/>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569383" name="Text Box 39"/>
          <p:cNvSpPr txBox="1">
            <a:spLocks noChangeArrowheads="1"/>
          </p:cNvSpPr>
          <p:nvPr/>
        </p:nvSpPr>
        <p:spPr bwMode="auto">
          <a:xfrm>
            <a:off x="411480" y="2115201"/>
            <a:ext cx="4343400" cy="16158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lang="en-US" altLang="zh-CN" dirty="0" err="1">
                <a:latin typeface="Courier New" panose="02070309020205020404" pitchFamily="49" charset="0"/>
                <a:ea typeface="宋体" panose="02010600030101010101" pitchFamily="2" charset="-122"/>
              </a:rPr>
              <a:t>buildHeap</a:t>
            </a:r>
            <a:r>
              <a:rPr lang="en-US" altLang="zh-CN" dirty="0">
                <a:latin typeface="Courier New" panose="02070309020205020404" pitchFamily="49" charset="0"/>
                <a:ea typeface="宋体" panose="02010600030101010101" pitchFamily="2" charset="-122"/>
              </a:rPr>
              <a:t>(){</a:t>
            </a:r>
          </a:p>
          <a:p>
            <a:pPr eaLnBrk="0" hangingPunct="0">
              <a:spcBef>
                <a:spcPct val="50000"/>
              </a:spcBef>
            </a:pPr>
            <a:r>
              <a:rPr lang="en-US" altLang="zh-CN" dirty="0">
                <a:latin typeface="Courier New" panose="02070309020205020404" pitchFamily="49" charset="0"/>
                <a:ea typeface="宋体" panose="02010600030101010101" pitchFamily="2" charset="-122"/>
              </a:rPr>
              <a:t>  for (</a:t>
            </a:r>
            <a:r>
              <a:rPr lang="en-US" altLang="zh-CN" dirty="0" err="1">
                <a:latin typeface="Courier New" panose="02070309020205020404" pitchFamily="49" charset="0"/>
                <a:ea typeface="宋体" panose="02010600030101010101" pitchFamily="2" charset="-122"/>
              </a:rPr>
              <a:t>i</a:t>
            </a:r>
            <a:r>
              <a:rPr lang="en-US" altLang="zh-CN" dirty="0">
                <a:latin typeface="Courier New" panose="02070309020205020404" pitchFamily="49" charset="0"/>
                <a:ea typeface="宋体" panose="02010600030101010101" pitchFamily="2" charset="-122"/>
              </a:rPr>
              <a:t>=size/2; </a:t>
            </a:r>
            <a:r>
              <a:rPr lang="en-US" altLang="zh-CN" dirty="0" err="1">
                <a:latin typeface="Courier New" panose="02070309020205020404" pitchFamily="49" charset="0"/>
                <a:ea typeface="宋体" panose="02010600030101010101" pitchFamily="2" charset="-122"/>
              </a:rPr>
              <a:t>i</a:t>
            </a:r>
            <a:r>
              <a:rPr lang="en-US" altLang="zh-CN" dirty="0">
                <a:latin typeface="Courier New" panose="02070309020205020404" pitchFamily="49" charset="0"/>
                <a:ea typeface="宋体" panose="02010600030101010101" pitchFamily="2" charset="-122"/>
              </a:rPr>
              <a:t>&gt;0; </a:t>
            </a:r>
            <a:r>
              <a:rPr lang="en-US" altLang="zh-CN" dirty="0" err="1">
                <a:latin typeface="Courier New" panose="02070309020205020404" pitchFamily="49" charset="0"/>
                <a:ea typeface="宋体" panose="02010600030101010101" pitchFamily="2" charset="-122"/>
              </a:rPr>
              <a:t>i</a:t>
            </a:r>
            <a:r>
              <a:rPr lang="en-US" altLang="zh-CN" dirty="0">
                <a:latin typeface="Courier New" panose="02070309020205020404" pitchFamily="49" charset="0"/>
                <a:ea typeface="宋体" panose="02010600030101010101" pitchFamily="2" charset="-122"/>
              </a:rPr>
              <a:t>--)</a:t>
            </a:r>
          </a:p>
          <a:p>
            <a:pPr eaLnBrk="0" hangingPunct="0">
              <a:spcBef>
                <a:spcPct val="50000"/>
              </a:spcBef>
            </a:pPr>
            <a:r>
              <a:rPr lang="en-US" altLang="zh-CN" dirty="0">
                <a:latin typeface="Courier New" panose="02070309020205020404" pitchFamily="49" charset="0"/>
                <a:ea typeface="宋体" panose="02010600030101010101" pitchFamily="2" charset="-122"/>
              </a:rPr>
              <a:t>     </a:t>
            </a:r>
            <a:r>
              <a:rPr lang="en-US" altLang="zh-CN" dirty="0" err="1">
                <a:latin typeface="Courier New" panose="02070309020205020404" pitchFamily="49" charset="0"/>
                <a:ea typeface="宋体" panose="02010600030101010101" pitchFamily="2" charset="-122"/>
              </a:rPr>
              <a:t>percolateDown</a:t>
            </a:r>
            <a:r>
              <a:rPr lang="en-US" altLang="zh-CN" dirty="0">
                <a:latin typeface="Courier New" panose="02070309020205020404" pitchFamily="49" charset="0"/>
                <a:ea typeface="宋体" panose="02010600030101010101" pitchFamily="2" charset="-122"/>
              </a:rPr>
              <a:t>(</a:t>
            </a:r>
            <a:r>
              <a:rPr lang="en-US" altLang="zh-CN" dirty="0" err="1">
                <a:latin typeface="Courier New" panose="02070309020205020404" pitchFamily="49" charset="0"/>
                <a:ea typeface="宋体" panose="02010600030101010101" pitchFamily="2" charset="-122"/>
              </a:rPr>
              <a:t>i</a:t>
            </a:r>
            <a:r>
              <a:rPr lang="en-US" altLang="zh-CN" dirty="0">
                <a:latin typeface="Courier New" panose="02070309020205020404" pitchFamily="49" charset="0"/>
                <a:ea typeface="宋体" panose="02010600030101010101" pitchFamily="2" charset="-122"/>
              </a:rPr>
              <a:t>);</a:t>
            </a:r>
          </a:p>
          <a:p>
            <a:pPr eaLnBrk="0" hangingPunct="0">
              <a:spcBef>
                <a:spcPct val="50000"/>
              </a:spcBef>
            </a:pPr>
            <a:r>
              <a:rPr lang="en-US" altLang="zh-CN" dirty="0">
                <a:latin typeface="Courier New" panose="02070309020205020404" pitchFamily="49" charset="0"/>
                <a:ea typeface="宋体" panose="02010600030101010101" pitchFamily="2" charset="-122"/>
              </a:rPr>
              <a:t>}</a:t>
            </a:r>
          </a:p>
        </p:txBody>
      </p:sp>
    </p:spTree>
    <p:extLst>
      <p:ext uri="{BB962C8B-B14F-4D97-AF65-F5344CB8AC3E}">
        <p14:creationId xmlns:p14="http://schemas.microsoft.com/office/powerpoint/2010/main" val="2193218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228600" y="353144"/>
            <a:ext cx="3848100" cy="3048000"/>
            <a:chOff x="228600" y="353144"/>
            <a:chExt cx="3848100" cy="3048000"/>
          </a:xfrm>
        </p:grpSpPr>
        <p:sp>
          <p:nvSpPr>
            <p:cNvPr id="571395" name="Oval 3"/>
            <p:cNvSpPr>
              <a:spLocks noChangeAspect="1" noChangeArrowheads="1"/>
            </p:cNvSpPr>
            <p:nvPr/>
          </p:nvSpPr>
          <p:spPr bwMode="auto">
            <a:xfrm>
              <a:off x="2362200" y="3020144"/>
              <a:ext cx="381000" cy="381000"/>
            </a:xfrm>
            <a:prstGeom prst="ellipse">
              <a:avLst/>
            </a:prstGeom>
            <a:noFill/>
            <a:ln w="38100">
              <a:solidFill>
                <a:srgbClr val="339933"/>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000">
                  <a:solidFill>
                    <a:srgbClr val="339933"/>
                  </a:solidFill>
                  <a:ea typeface="宋体" panose="02010600030101010101" pitchFamily="2" charset="-122"/>
                </a:rPr>
                <a:t>6</a:t>
              </a:r>
            </a:p>
          </p:txBody>
        </p:sp>
        <p:sp>
          <p:nvSpPr>
            <p:cNvPr id="571396" name="Oval 4"/>
            <p:cNvSpPr>
              <a:spLocks noChangeAspect="1" noChangeArrowheads="1"/>
            </p:cNvSpPr>
            <p:nvPr/>
          </p:nvSpPr>
          <p:spPr bwMode="auto">
            <a:xfrm>
              <a:off x="1828800" y="3020144"/>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000">
                  <a:ea typeface="宋体" panose="02010600030101010101" pitchFamily="2" charset="-122"/>
                </a:rPr>
                <a:t>7</a:t>
              </a:r>
            </a:p>
          </p:txBody>
        </p:sp>
        <p:sp>
          <p:nvSpPr>
            <p:cNvPr id="571397" name="Oval 5"/>
            <p:cNvSpPr>
              <a:spLocks noChangeAspect="1" noChangeArrowheads="1"/>
            </p:cNvSpPr>
            <p:nvPr/>
          </p:nvSpPr>
          <p:spPr bwMode="auto">
            <a:xfrm>
              <a:off x="1295400" y="3020144"/>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000">
                  <a:ea typeface="宋体" panose="02010600030101010101" pitchFamily="2" charset="-122"/>
                </a:rPr>
                <a:t>1</a:t>
              </a:r>
            </a:p>
          </p:txBody>
        </p:sp>
        <p:sp>
          <p:nvSpPr>
            <p:cNvPr id="571398" name="Oval 6"/>
            <p:cNvSpPr>
              <a:spLocks noChangeAspect="1" noChangeArrowheads="1"/>
            </p:cNvSpPr>
            <p:nvPr/>
          </p:nvSpPr>
          <p:spPr bwMode="auto">
            <a:xfrm>
              <a:off x="762000" y="3020144"/>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000">
                  <a:ea typeface="宋体" panose="02010600030101010101" pitchFamily="2" charset="-122"/>
                </a:rPr>
                <a:t>8</a:t>
              </a:r>
            </a:p>
          </p:txBody>
        </p:sp>
        <p:sp>
          <p:nvSpPr>
            <p:cNvPr id="571399" name="Oval 7"/>
            <p:cNvSpPr>
              <a:spLocks noChangeAspect="1" noChangeArrowheads="1"/>
            </p:cNvSpPr>
            <p:nvPr/>
          </p:nvSpPr>
          <p:spPr bwMode="auto">
            <a:xfrm>
              <a:off x="228600" y="3020144"/>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000">
                  <a:ea typeface="宋体" panose="02010600030101010101" pitchFamily="2" charset="-122"/>
                </a:rPr>
                <a:t>4</a:t>
              </a:r>
            </a:p>
          </p:txBody>
        </p:sp>
        <p:sp>
          <p:nvSpPr>
            <p:cNvPr id="571400" name="Oval 8"/>
            <p:cNvSpPr>
              <a:spLocks noChangeAspect="1" noChangeArrowheads="1"/>
            </p:cNvSpPr>
            <p:nvPr/>
          </p:nvSpPr>
          <p:spPr bwMode="auto">
            <a:xfrm>
              <a:off x="3695700" y="2131144"/>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000">
                  <a:ea typeface="宋体" panose="02010600030101010101" pitchFamily="2" charset="-122"/>
                </a:rPr>
                <a:t>9</a:t>
              </a:r>
            </a:p>
          </p:txBody>
        </p:sp>
        <p:sp>
          <p:nvSpPr>
            <p:cNvPr id="571401" name="Oval 9"/>
            <p:cNvSpPr>
              <a:spLocks noChangeAspect="1" noChangeArrowheads="1"/>
            </p:cNvSpPr>
            <p:nvPr/>
          </p:nvSpPr>
          <p:spPr bwMode="auto">
            <a:xfrm>
              <a:off x="2628900" y="2131144"/>
              <a:ext cx="381000" cy="381000"/>
            </a:xfrm>
            <a:prstGeom prst="ellipse">
              <a:avLst/>
            </a:prstGeom>
            <a:noFill/>
            <a:ln w="38100">
              <a:solidFill>
                <a:srgbClr val="339933"/>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000">
                  <a:solidFill>
                    <a:srgbClr val="339933"/>
                  </a:solidFill>
                  <a:ea typeface="宋体" panose="02010600030101010101" pitchFamily="2" charset="-122"/>
                </a:rPr>
                <a:t>2</a:t>
              </a:r>
            </a:p>
          </p:txBody>
        </p:sp>
        <p:sp>
          <p:nvSpPr>
            <p:cNvPr id="571402" name="Oval 10"/>
            <p:cNvSpPr>
              <a:spLocks noChangeAspect="1" noChangeArrowheads="1"/>
            </p:cNvSpPr>
            <p:nvPr/>
          </p:nvSpPr>
          <p:spPr bwMode="auto">
            <a:xfrm>
              <a:off x="1562100" y="2131144"/>
              <a:ext cx="381000" cy="381000"/>
            </a:xfrm>
            <a:prstGeom prst="ellipse">
              <a:avLst/>
            </a:prstGeom>
            <a:noFill/>
            <a:ln w="381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000">
                  <a:solidFill>
                    <a:srgbClr val="FF0000"/>
                  </a:solidFill>
                  <a:ea typeface="宋体" panose="02010600030101010101" pitchFamily="2" charset="-122"/>
                </a:rPr>
                <a:t>10</a:t>
              </a:r>
            </a:p>
          </p:txBody>
        </p:sp>
        <p:sp>
          <p:nvSpPr>
            <p:cNvPr id="571403" name="Oval 11"/>
            <p:cNvSpPr>
              <a:spLocks noChangeAspect="1" noChangeArrowheads="1"/>
            </p:cNvSpPr>
            <p:nvPr/>
          </p:nvSpPr>
          <p:spPr bwMode="auto">
            <a:xfrm>
              <a:off x="495300" y="2131144"/>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000">
                  <a:ea typeface="宋体" panose="02010600030101010101" pitchFamily="2" charset="-122"/>
                </a:rPr>
                <a:t>3</a:t>
              </a:r>
            </a:p>
          </p:txBody>
        </p:sp>
        <p:sp>
          <p:nvSpPr>
            <p:cNvPr id="571404" name="Oval 12"/>
            <p:cNvSpPr>
              <a:spLocks noChangeAspect="1" noChangeArrowheads="1"/>
            </p:cNvSpPr>
            <p:nvPr/>
          </p:nvSpPr>
          <p:spPr bwMode="auto">
            <a:xfrm>
              <a:off x="3162300" y="1242144"/>
              <a:ext cx="381000" cy="381000"/>
            </a:xfrm>
            <a:prstGeom prst="ellipse">
              <a:avLst/>
            </a:prstGeom>
            <a:noFill/>
            <a:ln w="381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000">
                  <a:solidFill>
                    <a:srgbClr val="FF0000"/>
                  </a:solidFill>
                  <a:ea typeface="宋体" panose="02010600030101010101" pitchFamily="2" charset="-122"/>
                </a:rPr>
                <a:t>11</a:t>
              </a:r>
            </a:p>
          </p:txBody>
        </p:sp>
        <p:sp>
          <p:nvSpPr>
            <p:cNvPr id="571405" name="Oval 13"/>
            <p:cNvSpPr>
              <a:spLocks noChangeAspect="1" noChangeArrowheads="1"/>
            </p:cNvSpPr>
            <p:nvPr/>
          </p:nvSpPr>
          <p:spPr bwMode="auto">
            <a:xfrm>
              <a:off x="1028700" y="1242144"/>
              <a:ext cx="381000" cy="381000"/>
            </a:xfrm>
            <a:prstGeom prst="ellipse">
              <a:avLst/>
            </a:prstGeom>
            <a:noFill/>
            <a:ln w="381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000">
                  <a:solidFill>
                    <a:srgbClr val="FF0000"/>
                  </a:solidFill>
                  <a:ea typeface="宋体" panose="02010600030101010101" pitchFamily="2" charset="-122"/>
                </a:rPr>
                <a:t>5</a:t>
              </a:r>
            </a:p>
          </p:txBody>
        </p:sp>
        <p:sp>
          <p:nvSpPr>
            <p:cNvPr id="571406" name="Oval 14"/>
            <p:cNvSpPr>
              <a:spLocks noChangeAspect="1" noChangeArrowheads="1"/>
            </p:cNvSpPr>
            <p:nvPr/>
          </p:nvSpPr>
          <p:spPr bwMode="auto">
            <a:xfrm>
              <a:off x="2095500" y="353144"/>
              <a:ext cx="381000" cy="381000"/>
            </a:xfrm>
            <a:prstGeom prst="ellipse">
              <a:avLst/>
            </a:prstGeom>
            <a:noFill/>
            <a:ln w="381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000">
                  <a:solidFill>
                    <a:srgbClr val="FF0000"/>
                  </a:solidFill>
                  <a:ea typeface="宋体" panose="02010600030101010101" pitchFamily="2" charset="-122"/>
                </a:rPr>
                <a:t>12</a:t>
              </a:r>
            </a:p>
          </p:txBody>
        </p:sp>
        <p:cxnSp>
          <p:nvCxnSpPr>
            <p:cNvPr id="571407" name="AutoShape 15"/>
            <p:cNvCxnSpPr>
              <a:cxnSpLocks noChangeShapeType="1"/>
              <a:stCxn id="571406" idx="3"/>
              <a:endCxn id="571405" idx="0"/>
            </p:cNvCxnSpPr>
            <p:nvPr/>
          </p:nvCxnSpPr>
          <p:spPr bwMode="auto">
            <a:xfrm flipH="1">
              <a:off x="1219200" y="678348"/>
              <a:ext cx="932096" cy="563796"/>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1408" name="AutoShape 16"/>
            <p:cNvCxnSpPr>
              <a:cxnSpLocks noChangeShapeType="1"/>
              <a:stCxn id="571406" idx="5"/>
              <a:endCxn id="571404" idx="0"/>
            </p:cNvCxnSpPr>
            <p:nvPr/>
          </p:nvCxnSpPr>
          <p:spPr bwMode="auto">
            <a:xfrm>
              <a:off x="2420704" y="678348"/>
              <a:ext cx="932096" cy="563796"/>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1409" name="AutoShape 17"/>
            <p:cNvCxnSpPr>
              <a:cxnSpLocks noChangeShapeType="1"/>
              <a:stCxn id="571404" idx="3"/>
              <a:endCxn id="571401" idx="0"/>
            </p:cNvCxnSpPr>
            <p:nvPr/>
          </p:nvCxnSpPr>
          <p:spPr bwMode="auto">
            <a:xfrm flipH="1">
              <a:off x="2819400" y="1567348"/>
              <a:ext cx="398696" cy="563796"/>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1410" name="AutoShape 18"/>
            <p:cNvCxnSpPr>
              <a:cxnSpLocks noChangeShapeType="1"/>
              <a:stCxn id="571404" idx="5"/>
              <a:endCxn id="571400" idx="0"/>
            </p:cNvCxnSpPr>
            <p:nvPr/>
          </p:nvCxnSpPr>
          <p:spPr bwMode="auto">
            <a:xfrm>
              <a:off x="3487504" y="1567348"/>
              <a:ext cx="398696" cy="563796"/>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1411" name="AutoShape 19"/>
            <p:cNvCxnSpPr>
              <a:cxnSpLocks noChangeShapeType="1"/>
              <a:stCxn id="571401" idx="3"/>
              <a:endCxn id="571395" idx="0"/>
            </p:cNvCxnSpPr>
            <p:nvPr/>
          </p:nvCxnSpPr>
          <p:spPr bwMode="auto">
            <a:xfrm flipH="1">
              <a:off x="2552700" y="2456348"/>
              <a:ext cx="131996" cy="563796"/>
            </a:xfrm>
            <a:prstGeom prst="straightConnector1">
              <a:avLst/>
            </a:prstGeom>
            <a:noFill/>
            <a:ln w="9525">
              <a:solidFill>
                <a:srgbClr val="3399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1412" name="AutoShape 20"/>
            <p:cNvCxnSpPr>
              <a:cxnSpLocks noChangeShapeType="1"/>
              <a:stCxn id="571405" idx="3"/>
              <a:endCxn id="571403" idx="0"/>
            </p:cNvCxnSpPr>
            <p:nvPr/>
          </p:nvCxnSpPr>
          <p:spPr bwMode="auto">
            <a:xfrm flipH="1">
              <a:off x="685800" y="1567348"/>
              <a:ext cx="398696" cy="563796"/>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1413" name="AutoShape 21"/>
            <p:cNvCxnSpPr>
              <a:cxnSpLocks noChangeShapeType="1"/>
              <a:stCxn id="571405" idx="5"/>
              <a:endCxn id="571402" idx="0"/>
            </p:cNvCxnSpPr>
            <p:nvPr/>
          </p:nvCxnSpPr>
          <p:spPr bwMode="auto">
            <a:xfrm>
              <a:off x="1353904" y="1567348"/>
              <a:ext cx="398696" cy="563796"/>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1414" name="AutoShape 22"/>
            <p:cNvCxnSpPr>
              <a:cxnSpLocks noChangeShapeType="1"/>
              <a:stCxn id="571403" idx="3"/>
              <a:endCxn id="571399" idx="0"/>
            </p:cNvCxnSpPr>
            <p:nvPr/>
          </p:nvCxnSpPr>
          <p:spPr bwMode="auto">
            <a:xfrm flipH="1">
              <a:off x="419100" y="2456348"/>
              <a:ext cx="131996" cy="563796"/>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1415" name="AutoShape 23"/>
            <p:cNvCxnSpPr>
              <a:cxnSpLocks noChangeShapeType="1"/>
              <a:stCxn id="571403" idx="5"/>
              <a:endCxn id="571398" idx="0"/>
            </p:cNvCxnSpPr>
            <p:nvPr/>
          </p:nvCxnSpPr>
          <p:spPr bwMode="auto">
            <a:xfrm>
              <a:off x="820504" y="2456348"/>
              <a:ext cx="131996" cy="563796"/>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1416" name="AutoShape 24"/>
            <p:cNvCxnSpPr>
              <a:cxnSpLocks noChangeShapeType="1"/>
              <a:stCxn id="571402" idx="3"/>
              <a:endCxn id="571397" idx="0"/>
            </p:cNvCxnSpPr>
            <p:nvPr/>
          </p:nvCxnSpPr>
          <p:spPr bwMode="auto">
            <a:xfrm flipH="1">
              <a:off x="1485900" y="2456348"/>
              <a:ext cx="131996" cy="563796"/>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1417" name="AutoShape 25"/>
            <p:cNvCxnSpPr>
              <a:cxnSpLocks noChangeShapeType="1"/>
              <a:stCxn id="571402" idx="5"/>
              <a:endCxn id="571396" idx="0"/>
            </p:cNvCxnSpPr>
            <p:nvPr/>
          </p:nvCxnSpPr>
          <p:spPr bwMode="auto">
            <a:xfrm>
              <a:off x="1887304" y="2456348"/>
              <a:ext cx="131996" cy="563796"/>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571418" name="Line 26"/>
          <p:cNvSpPr>
            <a:spLocks noChangeShapeType="1"/>
          </p:cNvSpPr>
          <p:nvPr/>
        </p:nvSpPr>
        <p:spPr bwMode="auto">
          <a:xfrm>
            <a:off x="3962400" y="1800944"/>
            <a:ext cx="914400" cy="0"/>
          </a:xfrm>
          <a:prstGeom prst="line">
            <a:avLst/>
          </a:prstGeom>
          <a:noFill/>
          <a:ln w="7620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p>
        </p:txBody>
      </p:sp>
      <p:grpSp>
        <p:nvGrpSpPr>
          <p:cNvPr id="7" name="Group 6"/>
          <p:cNvGrpSpPr/>
          <p:nvPr/>
        </p:nvGrpSpPr>
        <p:grpSpPr>
          <a:xfrm>
            <a:off x="4533900" y="353144"/>
            <a:ext cx="3848100" cy="3048000"/>
            <a:chOff x="4533900" y="353144"/>
            <a:chExt cx="3848100" cy="3048000"/>
          </a:xfrm>
        </p:grpSpPr>
        <p:sp>
          <p:nvSpPr>
            <p:cNvPr id="571424" name="Oval 32"/>
            <p:cNvSpPr>
              <a:spLocks noChangeAspect="1" noChangeArrowheads="1"/>
            </p:cNvSpPr>
            <p:nvPr/>
          </p:nvSpPr>
          <p:spPr bwMode="auto">
            <a:xfrm>
              <a:off x="8001000" y="2131144"/>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000">
                  <a:ea typeface="宋体" panose="02010600030101010101" pitchFamily="2" charset="-122"/>
                </a:rPr>
                <a:t>9</a:t>
              </a:r>
            </a:p>
          </p:txBody>
        </p:sp>
        <p:sp>
          <p:nvSpPr>
            <p:cNvPr id="571419" name="Oval 27"/>
            <p:cNvSpPr>
              <a:spLocks noChangeAspect="1" noChangeArrowheads="1"/>
            </p:cNvSpPr>
            <p:nvPr/>
          </p:nvSpPr>
          <p:spPr bwMode="auto">
            <a:xfrm>
              <a:off x="6667500" y="3020144"/>
              <a:ext cx="381000" cy="381000"/>
            </a:xfrm>
            <a:prstGeom prst="ellipse">
              <a:avLst/>
            </a:prstGeom>
            <a:noFill/>
            <a:ln w="38100">
              <a:solidFill>
                <a:srgbClr val="339933"/>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000">
                  <a:solidFill>
                    <a:srgbClr val="339933"/>
                  </a:solidFill>
                  <a:ea typeface="宋体" panose="02010600030101010101" pitchFamily="2" charset="-122"/>
                </a:rPr>
                <a:t>6</a:t>
              </a:r>
            </a:p>
          </p:txBody>
        </p:sp>
        <p:sp>
          <p:nvSpPr>
            <p:cNvPr id="571420" name="Oval 28"/>
            <p:cNvSpPr>
              <a:spLocks noChangeAspect="1" noChangeArrowheads="1"/>
            </p:cNvSpPr>
            <p:nvPr/>
          </p:nvSpPr>
          <p:spPr bwMode="auto">
            <a:xfrm>
              <a:off x="6134100" y="3020144"/>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000">
                  <a:ea typeface="宋体" panose="02010600030101010101" pitchFamily="2" charset="-122"/>
                </a:rPr>
                <a:t>7</a:t>
              </a:r>
            </a:p>
          </p:txBody>
        </p:sp>
        <p:sp>
          <p:nvSpPr>
            <p:cNvPr id="571421" name="Oval 29"/>
            <p:cNvSpPr>
              <a:spLocks noChangeAspect="1" noChangeArrowheads="1"/>
            </p:cNvSpPr>
            <p:nvPr/>
          </p:nvSpPr>
          <p:spPr bwMode="auto">
            <a:xfrm>
              <a:off x="5600700" y="3020144"/>
              <a:ext cx="381000" cy="381000"/>
            </a:xfrm>
            <a:prstGeom prst="ellipse">
              <a:avLst/>
            </a:prstGeom>
            <a:noFill/>
            <a:ln w="38100">
              <a:solidFill>
                <a:srgbClr val="339933"/>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000">
                  <a:solidFill>
                    <a:srgbClr val="339933"/>
                  </a:solidFill>
                  <a:ea typeface="宋体" panose="02010600030101010101" pitchFamily="2" charset="-122"/>
                </a:rPr>
                <a:t>10</a:t>
              </a:r>
            </a:p>
          </p:txBody>
        </p:sp>
        <p:sp>
          <p:nvSpPr>
            <p:cNvPr id="571422" name="Oval 30"/>
            <p:cNvSpPr>
              <a:spLocks noChangeAspect="1" noChangeArrowheads="1"/>
            </p:cNvSpPr>
            <p:nvPr/>
          </p:nvSpPr>
          <p:spPr bwMode="auto">
            <a:xfrm>
              <a:off x="5067300" y="3020144"/>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000">
                  <a:ea typeface="宋体" panose="02010600030101010101" pitchFamily="2" charset="-122"/>
                </a:rPr>
                <a:t>8</a:t>
              </a:r>
            </a:p>
          </p:txBody>
        </p:sp>
        <p:sp>
          <p:nvSpPr>
            <p:cNvPr id="571423" name="Oval 31"/>
            <p:cNvSpPr>
              <a:spLocks noChangeAspect="1" noChangeArrowheads="1"/>
            </p:cNvSpPr>
            <p:nvPr/>
          </p:nvSpPr>
          <p:spPr bwMode="auto">
            <a:xfrm>
              <a:off x="4533900" y="3020144"/>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000">
                  <a:ea typeface="宋体" panose="02010600030101010101" pitchFamily="2" charset="-122"/>
                </a:rPr>
                <a:t>4</a:t>
              </a:r>
            </a:p>
          </p:txBody>
        </p:sp>
        <p:sp>
          <p:nvSpPr>
            <p:cNvPr id="571425" name="Oval 33"/>
            <p:cNvSpPr>
              <a:spLocks noChangeAspect="1" noChangeArrowheads="1"/>
            </p:cNvSpPr>
            <p:nvPr/>
          </p:nvSpPr>
          <p:spPr bwMode="auto">
            <a:xfrm>
              <a:off x="6934200" y="2131144"/>
              <a:ext cx="381000" cy="381000"/>
            </a:xfrm>
            <a:prstGeom prst="ellipse">
              <a:avLst/>
            </a:prstGeom>
            <a:noFill/>
            <a:ln w="38100">
              <a:solidFill>
                <a:srgbClr val="339933"/>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000">
                  <a:solidFill>
                    <a:srgbClr val="339933"/>
                  </a:solidFill>
                  <a:ea typeface="宋体" panose="02010600030101010101" pitchFamily="2" charset="-122"/>
                </a:rPr>
                <a:t>2</a:t>
              </a:r>
            </a:p>
          </p:txBody>
        </p:sp>
        <p:sp>
          <p:nvSpPr>
            <p:cNvPr id="571426" name="Oval 34"/>
            <p:cNvSpPr>
              <a:spLocks noChangeAspect="1" noChangeArrowheads="1"/>
            </p:cNvSpPr>
            <p:nvPr/>
          </p:nvSpPr>
          <p:spPr bwMode="auto">
            <a:xfrm>
              <a:off x="5867400" y="2131144"/>
              <a:ext cx="381000" cy="381000"/>
            </a:xfrm>
            <a:prstGeom prst="ellipse">
              <a:avLst/>
            </a:prstGeom>
            <a:noFill/>
            <a:ln w="38100">
              <a:solidFill>
                <a:srgbClr val="339933"/>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000">
                  <a:solidFill>
                    <a:srgbClr val="339933"/>
                  </a:solidFill>
                  <a:ea typeface="宋体" panose="02010600030101010101" pitchFamily="2" charset="-122"/>
                </a:rPr>
                <a:t>1</a:t>
              </a:r>
            </a:p>
          </p:txBody>
        </p:sp>
        <p:sp>
          <p:nvSpPr>
            <p:cNvPr id="571427" name="Oval 35"/>
            <p:cNvSpPr>
              <a:spLocks noChangeAspect="1" noChangeArrowheads="1"/>
            </p:cNvSpPr>
            <p:nvPr/>
          </p:nvSpPr>
          <p:spPr bwMode="auto">
            <a:xfrm>
              <a:off x="4800600" y="2131144"/>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000">
                  <a:ea typeface="宋体" panose="02010600030101010101" pitchFamily="2" charset="-122"/>
                </a:rPr>
                <a:t>3</a:t>
              </a:r>
            </a:p>
          </p:txBody>
        </p:sp>
        <p:sp>
          <p:nvSpPr>
            <p:cNvPr id="571428" name="Oval 36"/>
            <p:cNvSpPr>
              <a:spLocks noChangeAspect="1" noChangeArrowheads="1"/>
            </p:cNvSpPr>
            <p:nvPr/>
          </p:nvSpPr>
          <p:spPr bwMode="auto">
            <a:xfrm>
              <a:off x="7467600" y="1242144"/>
              <a:ext cx="381000" cy="381000"/>
            </a:xfrm>
            <a:prstGeom prst="ellipse">
              <a:avLst/>
            </a:prstGeom>
            <a:noFill/>
            <a:ln w="381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000" dirty="0">
                  <a:solidFill>
                    <a:srgbClr val="FF0000"/>
                  </a:solidFill>
                  <a:ea typeface="宋体" panose="02010600030101010101" pitchFamily="2" charset="-122"/>
                </a:rPr>
                <a:t>11</a:t>
              </a:r>
            </a:p>
          </p:txBody>
        </p:sp>
        <p:sp>
          <p:nvSpPr>
            <p:cNvPr id="571429" name="Oval 37"/>
            <p:cNvSpPr>
              <a:spLocks noChangeAspect="1" noChangeArrowheads="1"/>
            </p:cNvSpPr>
            <p:nvPr/>
          </p:nvSpPr>
          <p:spPr bwMode="auto">
            <a:xfrm>
              <a:off x="5334000" y="1242144"/>
              <a:ext cx="381000" cy="381000"/>
            </a:xfrm>
            <a:prstGeom prst="ellipse">
              <a:avLst/>
            </a:prstGeom>
            <a:noFill/>
            <a:ln w="381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000">
                  <a:solidFill>
                    <a:srgbClr val="FF0000"/>
                  </a:solidFill>
                  <a:ea typeface="宋体" panose="02010600030101010101" pitchFamily="2" charset="-122"/>
                </a:rPr>
                <a:t>5</a:t>
              </a:r>
            </a:p>
          </p:txBody>
        </p:sp>
        <p:sp>
          <p:nvSpPr>
            <p:cNvPr id="571430" name="Oval 38"/>
            <p:cNvSpPr>
              <a:spLocks noChangeAspect="1" noChangeArrowheads="1"/>
            </p:cNvSpPr>
            <p:nvPr/>
          </p:nvSpPr>
          <p:spPr bwMode="auto">
            <a:xfrm>
              <a:off x="6400800" y="353144"/>
              <a:ext cx="381000" cy="381000"/>
            </a:xfrm>
            <a:prstGeom prst="ellipse">
              <a:avLst/>
            </a:prstGeom>
            <a:noFill/>
            <a:ln w="381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000" dirty="0">
                  <a:solidFill>
                    <a:srgbClr val="FF0000"/>
                  </a:solidFill>
                  <a:ea typeface="宋体" panose="02010600030101010101" pitchFamily="2" charset="-122"/>
                </a:rPr>
                <a:t>12</a:t>
              </a:r>
            </a:p>
          </p:txBody>
        </p:sp>
        <p:cxnSp>
          <p:nvCxnSpPr>
            <p:cNvPr id="571431" name="AutoShape 39"/>
            <p:cNvCxnSpPr>
              <a:cxnSpLocks noChangeShapeType="1"/>
              <a:stCxn id="571430" idx="3"/>
              <a:endCxn id="571429" idx="0"/>
            </p:cNvCxnSpPr>
            <p:nvPr/>
          </p:nvCxnSpPr>
          <p:spPr bwMode="auto">
            <a:xfrm flipH="1">
              <a:off x="5524500" y="697632"/>
              <a:ext cx="931863" cy="52546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1432" name="AutoShape 40"/>
            <p:cNvCxnSpPr>
              <a:cxnSpLocks noChangeShapeType="1"/>
              <a:stCxn id="571430" idx="5"/>
              <a:endCxn id="571428" idx="0"/>
            </p:cNvCxnSpPr>
            <p:nvPr/>
          </p:nvCxnSpPr>
          <p:spPr bwMode="auto">
            <a:xfrm>
              <a:off x="6726238" y="697632"/>
              <a:ext cx="931862" cy="52546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1433" name="AutoShape 41"/>
            <p:cNvCxnSpPr>
              <a:cxnSpLocks noChangeShapeType="1"/>
              <a:stCxn id="571428" idx="3"/>
              <a:endCxn id="571425" idx="0"/>
            </p:cNvCxnSpPr>
            <p:nvPr/>
          </p:nvCxnSpPr>
          <p:spPr bwMode="auto">
            <a:xfrm flipH="1">
              <a:off x="7124700" y="1586632"/>
              <a:ext cx="398463" cy="52546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1434" name="AutoShape 42"/>
            <p:cNvCxnSpPr>
              <a:cxnSpLocks noChangeShapeType="1"/>
              <a:stCxn id="571428" idx="5"/>
              <a:endCxn id="571424" idx="0"/>
            </p:cNvCxnSpPr>
            <p:nvPr/>
          </p:nvCxnSpPr>
          <p:spPr bwMode="auto">
            <a:xfrm>
              <a:off x="7793038" y="1586632"/>
              <a:ext cx="398462" cy="52546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1435" name="AutoShape 43"/>
            <p:cNvCxnSpPr>
              <a:cxnSpLocks noChangeShapeType="1"/>
              <a:stCxn id="571425" idx="3"/>
              <a:endCxn id="571419" idx="0"/>
            </p:cNvCxnSpPr>
            <p:nvPr/>
          </p:nvCxnSpPr>
          <p:spPr bwMode="auto">
            <a:xfrm flipH="1">
              <a:off x="6858000" y="2475632"/>
              <a:ext cx="131763" cy="525462"/>
            </a:xfrm>
            <a:prstGeom prst="straightConnector1">
              <a:avLst/>
            </a:prstGeom>
            <a:noFill/>
            <a:ln w="9525">
              <a:solidFill>
                <a:srgbClr val="3399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1436" name="AutoShape 44"/>
            <p:cNvCxnSpPr>
              <a:cxnSpLocks noChangeShapeType="1"/>
              <a:stCxn id="571429" idx="3"/>
              <a:endCxn id="571427" idx="0"/>
            </p:cNvCxnSpPr>
            <p:nvPr/>
          </p:nvCxnSpPr>
          <p:spPr bwMode="auto">
            <a:xfrm flipH="1">
              <a:off x="4991100" y="1586632"/>
              <a:ext cx="398463" cy="52546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1437" name="AutoShape 45"/>
            <p:cNvCxnSpPr>
              <a:cxnSpLocks noChangeShapeType="1"/>
              <a:stCxn id="571429" idx="5"/>
              <a:endCxn id="571426" idx="0"/>
            </p:cNvCxnSpPr>
            <p:nvPr/>
          </p:nvCxnSpPr>
          <p:spPr bwMode="auto">
            <a:xfrm>
              <a:off x="5659438" y="1586632"/>
              <a:ext cx="398462" cy="52546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1438" name="AutoShape 46"/>
            <p:cNvCxnSpPr>
              <a:cxnSpLocks noChangeShapeType="1"/>
              <a:stCxn id="571427" idx="3"/>
              <a:endCxn id="571423" idx="0"/>
            </p:cNvCxnSpPr>
            <p:nvPr/>
          </p:nvCxnSpPr>
          <p:spPr bwMode="auto">
            <a:xfrm flipH="1">
              <a:off x="4724400" y="2475632"/>
              <a:ext cx="131763" cy="52546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1439" name="AutoShape 47"/>
            <p:cNvCxnSpPr>
              <a:cxnSpLocks noChangeShapeType="1"/>
              <a:stCxn id="571427" idx="5"/>
              <a:endCxn id="571422" idx="0"/>
            </p:cNvCxnSpPr>
            <p:nvPr/>
          </p:nvCxnSpPr>
          <p:spPr bwMode="auto">
            <a:xfrm>
              <a:off x="5126038" y="2475632"/>
              <a:ext cx="131762" cy="52546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1440" name="AutoShape 48"/>
            <p:cNvCxnSpPr>
              <a:cxnSpLocks noChangeShapeType="1"/>
              <a:stCxn id="571426" idx="3"/>
              <a:endCxn id="571421" idx="0"/>
            </p:cNvCxnSpPr>
            <p:nvPr/>
          </p:nvCxnSpPr>
          <p:spPr bwMode="auto">
            <a:xfrm flipH="1">
              <a:off x="5791200" y="2475632"/>
              <a:ext cx="131763" cy="525462"/>
            </a:xfrm>
            <a:prstGeom prst="straightConnector1">
              <a:avLst/>
            </a:prstGeom>
            <a:noFill/>
            <a:ln w="9525">
              <a:solidFill>
                <a:srgbClr val="3399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1441" name="AutoShape 49"/>
            <p:cNvCxnSpPr>
              <a:cxnSpLocks noChangeShapeType="1"/>
              <a:stCxn id="571426" idx="5"/>
              <a:endCxn id="571420" idx="0"/>
            </p:cNvCxnSpPr>
            <p:nvPr/>
          </p:nvCxnSpPr>
          <p:spPr bwMode="auto">
            <a:xfrm>
              <a:off x="6192838" y="2475632"/>
              <a:ext cx="131762" cy="52546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5" name="Group 4"/>
          <p:cNvGrpSpPr/>
          <p:nvPr/>
        </p:nvGrpSpPr>
        <p:grpSpPr>
          <a:xfrm>
            <a:off x="1219200" y="3477344"/>
            <a:ext cx="3848100" cy="3048000"/>
            <a:chOff x="1219200" y="3477344"/>
            <a:chExt cx="3848100" cy="3048000"/>
          </a:xfrm>
        </p:grpSpPr>
        <p:sp>
          <p:nvSpPr>
            <p:cNvPr id="571442" name="Oval 50"/>
            <p:cNvSpPr>
              <a:spLocks noChangeAspect="1" noChangeArrowheads="1"/>
            </p:cNvSpPr>
            <p:nvPr/>
          </p:nvSpPr>
          <p:spPr bwMode="auto">
            <a:xfrm>
              <a:off x="3352800" y="6144344"/>
              <a:ext cx="381000" cy="381000"/>
            </a:xfrm>
            <a:prstGeom prst="ellipse">
              <a:avLst/>
            </a:prstGeom>
            <a:noFill/>
            <a:ln w="38100">
              <a:solidFill>
                <a:srgbClr val="339933"/>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000">
                  <a:solidFill>
                    <a:srgbClr val="339933"/>
                  </a:solidFill>
                  <a:ea typeface="宋体" panose="02010600030101010101" pitchFamily="2" charset="-122"/>
                </a:rPr>
                <a:t>11</a:t>
              </a:r>
            </a:p>
          </p:txBody>
        </p:sp>
        <p:sp>
          <p:nvSpPr>
            <p:cNvPr id="571443" name="Oval 51"/>
            <p:cNvSpPr>
              <a:spLocks noChangeAspect="1" noChangeArrowheads="1"/>
            </p:cNvSpPr>
            <p:nvPr/>
          </p:nvSpPr>
          <p:spPr bwMode="auto">
            <a:xfrm>
              <a:off x="2819400" y="6144344"/>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000">
                  <a:ea typeface="宋体" panose="02010600030101010101" pitchFamily="2" charset="-122"/>
                </a:rPr>
                <a:t>7</a:t>
              </a:r>
            </a:p>
          </p:txBody>
        </p:sp>
        <p:sp>
          <p:nvSpPr>
            <p:cNvPr id="571444" name="Oval 52"/>
            <p:cNvSpPr>
              <a:spLocks noChangeAspect="1" noChangeArrowheads="1"/>
            </p:cNvSpPr>
            <p:nvPr/>
          </p:nvSpPr>
          <p:spPr bwMode="auto">
            <a:xfrm>
              <a:off x="2286000" y="6144344"/>
              <a:ext cx="381000" cy="381000"/>
            </a:xfrm>
            <a:prstGeom prst="ellipse">
              <a:avLst/>
            </a:prstGeom>
            <a:noFill/>
            <a:ln w="38100">
              <a:solidFill>
                <a:srgbClr val="339933"/>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000">
                  <a:solidFill>
                    <a:srgbClr val="339933"/>
                  </a:solidFill>
                  <a:ea typeface="宋体" panose="02010600030101010101" pitchFamily="2" charset="-122"/>
                </a:rPr>
                <a:t>10</a:t>
              </a:r>
            </a:p>
          </p:txBody>
        </p:sp>
        <p:sp>
          <p:nvSpPr>
            <p:cNvPr id="571445" name="Oval 53"/>
            <p:cNvSpPr>
              <a:spLocks noChangeAspect="1" noChangeArrowheads="1"/>
            </p:cNvSpPr>
            <p:nvPr/>
          </p:nvSpPr>
          <p:spPr bwMode="auto">
            <a:xfrm>
              <a:off x="1752600" y="6144344"/>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000">
                  <a:ea typeface="宋体" panose="02010600030101010101" pitchFamily="2" charset="-122"/>
                </a:rPr>
                <a:t>8</a:t>
              </a:r>
            </a:p>
          </p:txBody>
        </p:sp>
        <p:sp>
          <p:nvSpPr>
            <p:cNvPr id="571446" name="Oval 54"/>
            <p:cNvSpPr>
              <a:spLocks noChangeAspect="1" noChangeArrowheads="1"/>
            </p:cNvSpPr>
            <p:nvPr/>
          </p:nvSpPr>
          <p:spPr bwMode="auto">
            <a:xfrm>
              <a:off x="1219200" y="6144344"/>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000">
                  <a:ea typeface="宋体" panose="02010600030101010101" pitchFamily="2" charset="-122"/>
                </a:rPr>
                <a:t>4</a:t>
              </a:r>
            </a:p>
          </p:txBody>
        </p:sp>
        <p:sp>
          <p:nvSpPr>
            <p:cNvPr id="571447" name="Oval 55"/>
            <p:cNvSpPr>
              <a:spLocks noChangeAspect="1" noChangeArrowheads="1"/>
            </p:cNvSpPr>
            <p:nvPr/>
          </p:nvSpPr>
          <p:spPr bwMode="auto">
            <a:xfrm>
              <a:off x="4686300" y="5255344"/>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000">
                  <a:ea typeface="宋体" panose="02010600030101010101" pitchFamily="2" charset="-122"/>
                </a:rPr>
                <a:t>9</a:t>
              </a:r>
            </a:p>
          </p:txBody>
        </p:sp>
        <p:sp>
          <p:nvSpPr>
            <p:cNvPr id="571448" name="Oval 56"/>
            <p:cNvSpPr>
              <a:spLocks noChangeAspect="1" noChangeArrowheads="1"/>
            </p:cNvSpPr>
            <p:nvPr/>
          </p:nvSpPr>
          <p:spPr bwMode="auto">
            <a:xfrm>
              <a:off x="3619500" y="5255344"/>
              <a:ext cx="381000" cy="381000"/>
            </a:xfrm>
            <a:prstGeom prst="ellipse">
              <a:avLst/>
            </a:prstGeom>
            <a:noFill/>
            <a:ln w="38100">
              <a:solidFill>
                <a:srgbClr val="339933"/>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000">
                  <a:solidFill>
                    <a:srgbClr val="339933"/>
                  </a:solidFill>
                  <a:ea typeface="宋体" panose="02010600030101010101" pitchFamily="2" charset="-122"/>
                </a:rPr>
                <a:t>6</a:t>
              </a:r>
            </a:p>
          </p:txBody>
        </p:sp>
        <p:sp>
          <p:nvSpPr>
            <p:cNvPr id="571449" name="Oval 57"/>
            <p:cNvSpPr>
              <a:spLocks noChangeAspect="1" noChangeArrowheads="1"/>
            </p:cNvSpPr>
            <p:nvPr/>
          </p:nvSpPr>
          <p:spPr bwMode="auto">
            <a:xfrm>
              <a:off x="2552700" y="5255344"/>
              <a:ext cx="381000" cy="381000"/>
            </a:xfrm>
            <a:prstGeom prst="ellipse">
              <a:avLst/>
            </a:prstGeom>
            <a:noFill/>
            <a:ln w="38100">
              <a:solidFill>
                <a:srgbClr val="339933"/>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000">
                  <a:solidFill>
                    <a:srgbClr val="339933"/>
                  </a:solidFill>
                  <a:ea typeface="宋体" panose="02010600030101010101" pitchFamily="2" charset="-122"/>
                </a:rPr>
                <a:t>1</a:t>
              </a:r>
            </a:p>
          </p:txBody>
        </p:sp>
        <p:sp>
          <p:nvSpPr>
            <p:cNvPr id="571450" name="Oval 58"/>
            <p:cNvSpPr>
              <a:spLocks noChangeAspect="1" noChangeArrowheads="1"/>
            </p:cNvSpPr>
            <p:nvPr/>
          </p:nvSpPr>
          <p:spPr bwMode="auto">
            <a:xfrm>
              <a:off x="1485900" y="5255344"/>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000">
                  <a:ea typeface="宋体" panose="02010600030101010101" pitchFamily="2" charset="-122"/>
                </a:rPr>
                <a:t>3</a:t>
              </a:r>
            </a:p>
          </p:txBody>
        </p:sp>
        <p:sp>
          <p:nvSpPr>
            <p:cNvPr id="571451" name="Oval 59"/>
            <p:cNvSpPr>
              <a:spLocks noChangeAspect="1" noChangeArrowheads="1"/>
            </p:cNvSpPr>
            <p:nvPr/>
          </p:nvSpPr>
          <p:spPr bwMode="auto">
            <a:xfrm>
              <a:off x="4152900" y="4366344"/>
              <a:ext cx="381000" cy="381000"/>
            </a:xfrm>
            <a:prstGeom prst="ellipse">
              <a:avLst/>
            </a:prstGeom>
            <a:noFill/>
            <a:ln w="38100">
              <a:solidFill>
                <a:srgbClr val="339933"/>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000">
                  <a:solidFill>
                    <a:srgbClr val="339933"/>
                  </a:solidFill>
                  <a:ea typeface="宋体" panose="02010600030101010101" pitchFamily="2" charset="-122"/>
                </a:rPr>
                <a:t>2</a:t>
              </a:r>
            </a:p>
          </p:txBody>
        </p:sp>
        <p:sp>
          <p:nvSpPr>
            <p:cNvPr id="571452" name="Oval 60"/>
            <p:cNvSpPr>
              <a:spLocks noChangeAspect="1" noChangeArrowheads="1"/>
            </p:cNvSpPr>
            <p:nvPr/>
          </p:nvSpPr>
          <p:spPr bwMode="auto">
            <a:xfrm>
              <a:off x="2019300" y="4366344"/>
              <a:ext cx="381000" cy="381000"/>
            </a:xfrm>
            <a:prstGeom prst="ellipse">
              <a:avLst/>
            </a:prstGeom>
            <a:noFill/>
            <a:ln w="381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000">
                  <a:solidFill>
                    <a:srgbClr val="FF0000"/>
                  </a:solidFill>
                  <a:ea typeface="宋体" panose="02010600030101010101" pitchFamily="2" charset="-122"/>
                </a:rPr>
                <a:t>5</a:t>
              </a:r>
            </a:p>
          </p:txBody>
        </p:sp>
        <p:sp>
          <p:nvSpPr>
            <p:cNvPr id="571453" name="Oval 61"/>
            <p:cNvSpPr>
              <a:spLocks noChangeAspect="1" noChangeArrowheads="1"/>
            </p:cNvSpPr>
            <p:nvPr/>
          </p:nvSpPr>
          <p:spPr bwMode="auto">
            <a:xfrm>
              <a:off x="3086100" y="3477344"/>
              <a:ext cx="381000" cy="381000"/>
            </a:xfrm>
            <a:prstGeom prst="ellipse">
              <a:avLst/>
            </a:prstGeom>
            <a:noFill/>
            <a:ln w="381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000">
                  <a:solidFill>
                    <a:srgbClr val="FF0000"/>
                  </a:solidFill>
                  <a:ea typeface="宋体" panose="02010600030101010101" pitchFamily="2" charset="-122"/>
                </a:rPr>
                <a:t>12</a:t>
              </a:r>
            </a:p>
          </p:txBody>
        </p:sp>
        <p:cxnSp>
          <p:nvCxnSpPr>
            <p:cNvPr id="571454" name="AutoShape 62"/>
            <p:cNvCxnSpPr>
              <a:cxnSpLocks noChangeShapeType="1"/>
              <a:stCxn id="571453" idx="3"/>
              <a:endCxn id="571452" idx="0"/>
            </p:cNvCxnSpPr>
            <p:nvPr/>
          </p:nvCxnSpPr>
          <p:spPr bwMode="auto">
            <a:xfrm flipH="1">
              <a:off x="2209800" y="3821832"/>
              <a:ext cx="931863" cy="52546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1455" name="AutoShape 63"/>
            <p:cNvCxnSpPr>
              <a:cxnSpLocks noChangeShapeType="1"/>
              <a:stCxn id="571453" idx="5"/>
              <a:endCxn id="571451" idx="0"/>
            </p:cNvCxnSpPr>
            <p:nvPr/>
          </p:nvCxnSpPr>
          <p:spPr bwMode="auto">
            <a:xfrm>
              <a:off x="3411538" y="3821832"/>
              <a:ext cx="931862" cy="52546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1456" name="AutoShape 64"/>
            <p:cNvCxnSpPr>
              <a:cxnSpLocks noChangeShapeType="1"/>
              <a:stCxn id="571451" idx="3"/>
              <a:endCxn id="571448" idx="0"/>
            </p:cNvCxnSpPr>
            <p:nvPr/>
          </p:nvCxnSpPr>
          <p:spPr bwMode="auto">
            <a:xfrm flipH="1">
              <a:off x="3810000" y="4710832"/>
              <a:ext cx="398463" cy="525462"/>
            </a:xfrm>
            <a:prstGeom prst="straightConnector1">
              <a:avLst/>
            </a:prstGeom>
            <a:noFill/>
            <a:ln w="9525">
              <a:solidFill>
                <a:srgbClr val="3399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1457" name="AutoShape 65"/>
            <p:cNvCxnSpPr>
              <a:cxnSpLocks noChangeShapeType="1"/>
              <a:stCxn id="571451" idx="5"/>
              <a:endCxn id="571447" idx="0"/>
            </p:cNvCxnSpPr>
            <p:nvPr/>
          </p:nvCxnSpPr>
          <p:spPr bwMode="auto">
            <a:xfrm>
              <a:off x="4478338" y="4710832"/>
              <a:ext cx="398462" cy="52546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1458" name="AutoShape 66"/>
            <p:cNvCxnSpPr>
              <a:cxnSpLocks noChangeShapeType="1"/>
              <a:stCxn id="571448" idx="3"/>
              <a:endCxn id="571442" idx="0"/>
            </p:cNvCxnSpPr>
            <p:nvPr/>
          </p:nvCxnSpPr>
          <p:spPr bwMode="auto">
            <a:xfrm flipH="1">
              <a:off x="3543300" y="5599832"/>
              <a:ext cx="131763" cy="525462"/>
            </a:xfrm>
            <a:prstGeom prst="straightConnector1">
              <a:avLst/>
            </a:prstGeom>
            <a:noFill/>
            <a:ln w="9525">
              <a:solidFill>
                <a:srgbClr val="3399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1459" name="AutoShape 67"/>
            <p:cNvCxnSpPr>
              <a:cxnSpLocks noChangeShapeType="1"/>
              <a:stCxn id="571452" idx="3"/>
              <a:endCxn id="571450" idx="0"/>
            </p:cNvCxnSpPr>
            <p:nvPr/>
          </p:nvCxnSpPr>
          <p:spPr bwMode="auto">
            <a:xfrm flipH="1">
              <a:off x="1676400" y="4710832"/>
              <a:ext cx="398463" cy="52546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1460" name="AutoShape 68"/>
            <p:cNvCxnSpPr>
              <a:cxnSpLocks noChangeShapeType="1"/>
              <a:stCxn id="571452" idx="5"/>
              <a:endCxn id="571449" idx="0"/>
            </p:cNvCxnSpPr>
            <p:nvPr/>
          </p:nvCxnSpPr>
          <p:spPr bwMode="auto">
            <a:xfrm>
              <a:off x="2344738" y="4710832"/>
              <a:ext cx="398462" cy="52546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1461" name="AutoShape 69"/>
            <p:cNvCxnSpPr>
              <a:cxnSpLocks noChangeShapeType="1"/>
              <a:stCxn id="571450" idx="3"/>
              <a:endCxn id="571446" idx="0"/>
            </p:cNvCxnSpPr>
            <p:nvPr/>
          </p:nvCxnSpPr>
          <p:spPr bwMode="auto">
            <a:xfrm flipH="1">
              <a:off x="1409700" y="5599832"/>
              <a:ext cx="131763" cy="52546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1462" name="AutoShape 70"/>
            <p:cNvCxnSpPr>
              <a:cxnSpLocks noChangeShapeType="1"/>
              <a:stCxn id="571450" idx="5"/>
              <a:endCxn id="571445" idx="0"/>
            </p:cNvCxnSpPr>
            <p:nvPr/>
          </p:nvCxnSpPr>
          <p:spPr bwMode="auto">
            <a:xfrm>
              <a:off x="1811338" y="5599832"/>
              <a:ext cx="131762" cy="52546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1463" name="AutoShape 71"/>
            <p:cNvCxnSpPr>
              <a:cxnSpLocks noChangeShapeType="1"/>
              <a:stCxn id="571449" idx="3"/>
              <a:endCxn id="571444" idx="0"/>
            </p:cNvCxnSpPr>
            <p:nvPr/>
          </p:nvCxnSpPr>
          <p:spPr bwMode="auto">
            <a:xfrm flipH="1">
              <a:off x="2476500" y="5599832"/>
              <a:ext cx="131763" cy="525462"/>
            </a:xfrm>
            <a:prstGeom prst="straightConnector1">
              <a:avLst/>
            </a:prstGeom>
            <a:noFill/>
            <a:ln w="9525">
              <a:solidFill>
                <a:srgbClr val="3399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1464" name="AutoShape 72"/>
            <p:cNvCxnSpPr>
              <a:cxnSpLocks noChangeShapeType="1"/>
              <a:stCxn id="571449" idx="5"/>
              <a:endCxn id="571443" idx="0"/>
            </p:cNvCxnSpPr>
            <p:nvPr/>
          </p:nvCxnSpPr>
          <p:spPr bwMode="auto">
            <a:xfrm>
              <a:off x="2878138" y="5599832"/>
              <a:ext cx="131762" cy="52546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6" name="Group 5"/>
          <p:cNvGrpSpPr/>
          <p:nvPr/>
        </p:nvGrpSpPr>
        <p:grpSpPr>
          <a:xfrm>
            <a:off x="5219700" y="3477344"/>
            <a:ext cx="3848100" cy="3048000"/>
            <a:chOff x="5219700" y="3477344"/>
            <a:chExt cx="3848100" cy="3048000"/>
          </a:xfrm>
        </p:grpSpPr>
        <p:sp>
          <p:nvSpPr>
            <p:cNvPr id="571465" name="Oval 73"/>
            <p:cNvSpPr>
              <a:spLocks noChangeAspect="1" noChangeArrowheads="1"/>
            </p:cNvSpPr>
            <p:nvPr/>
          </p:nvSpPr>
          <p:spPr bwMode="auto">
            <a:xfrm>
              <a:off x="7353300" y="6144344"/>
              <a:ext cx="381000" cy="381000"/>
            </a:xfrm>
            <a:prstGeom prst="ellipse">
              <a:avLst/>
            </a:prstGeom>
            <a:noFill/>
            <a:ln w="38100">
              <a:solidFill>
                <a:srgbClr val="339933"/>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000">
                  <a:solidFill>
                    <a:srgbClr val="339933"/>
                  </a:solidFill>
                  <a:ea typeface="宋体" panose="02010600030101010101" pitchFamily="2" charset="-122"/>
                </a:rPr>
                <a:t>11</a:t>
              </a:r>
            </a:p>
          </p:txBody>
        </p:sp>
        <p:sp>
          <p:nvSpPr>
            <p:cNvPr id="571466" name="Oval 74"/>
            <p:cNvSpPr>
              <a:spLocks noChangeAspect="1" noChangeArrowheads="1"/>
            </p:cNvSpPr>
            <p:nvPr/>
          </p:nvSpPr>
          <p:spPr bwMode="auto">
            <a:xfrm>
              <a:off x="6819900" y="6144344"/>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000" dirty="0">
                  <a:ea typeface="宋体" panose="02010600030101010101" pitchFamily="2" charset="-122"/>
                </a:rPr>
                <a:t>7</a:t>
              </a:r>
            </a:p>
          </p:txBody>
        </p:sp>
        <p:sp>
          <p:nvSpPr>
            <p:cNvPr id="571467" name="Oval 75"/>
            <p:cNvSpPr>
              <a:spLocks noChangeAspect="1" noChangeArrowheads="1"/>
            </p:cNvSpPr>
            <p:nvPr/>
          </p:nvSpPr>
          <p:spPr bwMode="auto">
            <a:xfrm>
              <a:off x="6286500" y="6144344"/>
              <a:ext cx="381000" cy="381000"/>
            </a:xfrm>
            <a:prstGeom prst="ellipse">
              <a:avLst/>
            </a:prstGeom>
            <a:noFill/>
            <a:ln w="38100">
              <a:solidFill>
                <a:srgbClr val="339933"/>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000">
                  <a:solidFill>
                    <a:srgbClr val="339933"/>
                  </a:solidFill>
                  <a:ea typeface="宋体" panose="02010600030101010101" pitchFamily="2" charset="-122"/>
                </a:rPr>
                <a:t>10</a:t>
              </a:r>
            </a:p>
          </p:txBody>
        </p:sp>
        <p:sp>
          <p:nvSpPr>
            <p:cNvPr id="571468" name="Oval 76"/>
            <p:cNvSpPr>
              <a:spLocks noChangeAspect="1" noChangeArrowheads="1"/>
            </p:cNvSpPr>
            <p:nvPr/>
          </p:nvSpPr>
          <p:spPr bwMode="auto">
            <a:xfrm>
              <a:off x="5753100" y="6144344"/>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000">
                  <a:ea typeface="宋体" panose="02010600030101010101" pitchFamily="2" charset="-122"/>
                </a:rPr>
                <a:t>8</a:t>
              </a:r>
            </a:p>
          </p:txBody>
        </p:sp>
        <p:sp>
          <p:nvSpPr>
            <p:cNvPr id="571469" name="Oval 77"/>
            <p:cNvSpPr>
              <a:spLocks noChangeAspect="1" noChangeArrowheads="1"/>
            </p:cNvSpPr>
            <p:nvPr/>
          </p:nvSpPr>
          <p:spPr bwMode="auto">
            <a:xfrm>
              <a:off x="5219700" y="6144344"/>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000">
                  <a:ea typeface="宋体" panose="02010600030101010101" pitchFamily="2" charset="-122"/>
                </a:rPr>
                <a:t>4</a:t>
              </a:r>
            </a:p>
          </p:txBody>
        </p:sp>
        <p:sp>
          <p:nvSpPr>
            <p:cNvPr id="571470" name="Oval 78"/>
            <p:cNvSpPr>
              <a:spLocks noChangeAspect="1" noChangeArrowheads="1"/>
            </p:cNvSpPr>
            <p:nvPr/>
          </p:nvSpPr>
          <p:spPr bwMode="auto">
            <a:xfrm>
              <a:off x="8686800" y="5255344"/>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000">
                  <a:ea typeface="宋体" panose="02010600030101010101" pitchFamily="2" charset="-122"/>
                </a:rPr>
                <a:t>9</a:t>
              </a:r>
            </a:p>
          </p:txBody>
        </p:sp>
        <p:sp>
          <p:nvSpPr>
            <p:cNvPr id="571471" name="Oval 79"/>
            <p:cNvSpPr>
              <a:spLocks noChangeAspect="1" noChangeArrowheads="1"/>
            </p:cNvSpPr>
            <p:nvPr/>
          </p:nvSpPr>
          <p:spPr bwMode="auto">
            <a:xfrm>
              <a:off x="7620000" y="5255344"/>
              <a:ext cx="381000" cy="381000"/>
            </a:xfrm>
            <a:prstGeom prst="ellipse">
              <a:avLst/>
            </a:prstGeom>
            <a:noFill/>
            <a:ln w="38100">
              <a:solidFill>
                <a:srgbClr val="339933"/>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000">
                  <a:solidFill>
                    <a:srgbClr val="339933"/>
                  </a:solidFill>
                  <a:ea typeface="宋体" panose="02010600030101010101" pitchFamily="2" charset="-122"/>
                </a:rPr>
                <a:t>6</a:t>
              </a:r>
            </a:p>
          </p:txBody>
        </p:sp>
        <p:sp>
          <p:nvSpPr>
            <p:cNvPr id="571472" name="Oval 80"/>
            <p:cNvSpPr>
              <a:spLocks noChangeAspect="1" noChangeArrowheads="1"/>
            </p:cNvSpPr>
            <p:nvPr/>
          </p:nvSpPr>
          <p:spPr bwMode="auto">
            <a:xfrm>
              <a:off x="6553200" y="5255344"/>
              <a:ext cx="381000" cy="381000"/>
            </a:xfrm>
            <a:prstGeom prst="ellipse">
              <a:avLst/>
            </a:prstGeom>
            <a:noFill/>
            <a:ln w="38100">
              <a:solidFill>
                <a:srgbClr val="339933"/>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000">
                  <a:solidFill>
                    <a:srgbClr val="339933"/>
                  </a:solidFill>
                  <a:ea typeface="宋体" panose="02010600030101010101" pitchFamily="2" charset="-122"/>
                </a:rPr>
                <a:t>5</a:t>
              </a:r>
            </a:p>
          </p:txBody>
        </p:sp>
        <p:sp>
          <p:nvSpPr>
            <p:cNvPr id="571473" name="Oval 81"/>
            <p:cNvSpPr>
              <a:spLocks noChangeAspect="1" noChangeArrowheads="1"/>
            </p:cNvSpPr>
            <p:nvPr/>
          </p:nvSpPr>
          <p:spPr bwMode="auto">
            <a:xfrm>
              <a:off x="5486400" y="5255344"/>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000">
                  <a:ea typeface="宋体" panose="02010600030101010101" pitchFamily="2" charset="-122"/>
                </a:rPr>
                <a:t>3</a:t>
              </a:r>
            </a:p>
          </p:txBody>
        </p:sp>
        <p:sp>
          <p:nvSpPr>
            <p:cNvPr id="571474" name="Oval 82"/>
            <p:cNvSpPr>
              <a:spLocks noChangeAspect="1" noChangeArrowheads="1"/>
            </p:cNvSpPr>
            <p:nvPr/>
          </p:nvSpPr>
          <p:spPr bwMode="auto">
            <a:xfrm>
              <a:off x="8153400" y="4366344"/>
              <a:ext cx="381000" cy="381000"/>
            </a:xfrm>
            <a:prstGeom prst="ellipse">
              <a:avLst/>
            </a:prstGeom>
            <a:noFill/>
            <a:ln w="38100">
              <a:solidFill>
                <a:srgbClr val="339933"/>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000">
                  <a:solidFill>
                    <a:srgbClr val="339933"/>
                  </a:solidFill>
                  <a:ea typeface="宋体" panose="02010600030101010101" pitchFamily="2" charset="-122"/>
                </a:rPr>
                <a:t>2</a:t>
              </a:r>
            </a:p>
          </p:txBody>
        </p:sp>
        <p:sp>
          <p:nvSpPr>
            <p:cNvPr id="571475" name="Oval 83"/>
            <p:cNvSpPr>
              <a:spLocks noChangeAspect="1" noChangeArrowheads="1"/>
            </p:cNvSpPr>
            <p:nvPr/>
          </p:nvSpPr>
          <p:spPr bwMode="auto">
            <a:xfrm>
              <a:off x="6019800" y="4366344"/>
              <a:ext cx="381000" cy="381000"/>
            </a:xfrm>
            <a:prstGeom prst="ellipse">
              <a:avLst/>
            </a:prstGeom>
            <a:noFill/>
            <a:ln w="38100">
              <a:solidFill>
                <a:srgbClr val="339933"/>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000">
                  <a:solidFill>
                    <a:srgbClr val="339933"/>
                  </a:solidFill>
                  <a:ea typeface="宋体" panose="02010600030101010101" pitchFamily="2" charset="-122"/>
                </a:rPr>
                <a:t>1</a:t>
              </a:r>
            </a:p>
          </p:txBody>
        </p:sp>
        <p:sp>
          <p:nvSpPr>
            <p:cNvPr id="571476" name="Oval 84"/>
            <p:cNvSpPr>
              <a:spLocks noChangeAspect="1" noChangeArrowheads="1"/>
            </p:cNvSpPr>
            <p:nvPr/>
          </p:nvSpPr>
          <p:spPr bwMode="auto">
            <a:xfrm>
              <a:off x="7086600" y="3477344"/>
              <a:ext cx="381000" cy="381000"/>
            </a:xfrm>
            <a:prstGeom prst="ellipse">
              <a:avLst/>
            </a:prstGeom>
            <a:noFill/>
            <a:ln w="381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000">
                  <a:solidFill>
                    <a:srgbClr val="FF0000"/>
                  </a:solidFill>
                  <a:ea typeface="宋体" panose="02010600030101010101" pitchFamily="2" charset="-122"/>
                </a:rPr>
                <a:t>12</a:t>
              </a:r>
            </a:p>
          </p:txBody>
        </p:sp>
        <p:cxnSp>
          <p:nvCxnSpPr>
            <p:cNvPr id="571477" name="AutoShape 85"/>
            <p:cNvCxnSpPr>
              <a:cxnSpLocks noChangeShapeType="1"/>
              <a:stCxn id="571476" idx="3"/>
              <a:endCxn id="571475" idx="0"/>
            </p:cNvCxnSpPr>
            <p:nvPr/>
          </p:nvCxnSpPr>
          <p:spPr bwMode="auto">
            <a:xfrm flipH="1">
              <a:off x="6210300" y="3821832"/>
              <a:ext cx="931863" cy="52546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1478" name="AutoShape 86"/>
            <p:cNvCxnSpPr>
              <a:cxnSpLocks noChangeShapeType="1"/>
              <a:stCxn id="571476" idx="5"/>
              <a:endCxn id="571474" idx="0"/>
            </p:cNvCxnSpPr>
            <p:nvPr/>
          </p:nvCxnSpPr>
          <p:spPr bwMode="auto">
            <a:xfrm>
              <a:off x="7412038" y="3821832"/>
              <a:ext cx="931862" cy="52546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1479" name="AutoShape 87"/>
            <p:cNvCxnSpPr>
              <a:cxnSpLocks noChangeShapeType="1"/>
              <a:stCxn id="571474" idx="3"/>
              <a:endCxn id="571471" idx="0"/>
            </p:cNvCxnSpPr>
            <p:nvPr/>
          </p:nvCxnSpPr>
          <p:spPr bwMode="auto">
            <a:xfrm flipH="1">
              <a:off x="7810500" y="4710832"/>
              <a:ext cx="398463" cy="525462"/>
            </a:xfrm>
            <a:prstGeom prst="straightConnector1">
              <a:avLst/>
            </a:prstGeom>
            <a:noFill/>
            <a:ln w="9525">
              <a:solidFill>
                <a:srgbClr val="3399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1480" name="AutoShape 88"/>
            <p:cNvCxnSpPr>
              <a:cxnSpLocks noChangeShapeType="1"/>
              <a:stCxn id="571474" idx="5"/>
              <a:endCxn id="571470" idx="0"/>
            </p:cNvCxnSpPr>
            <p:nvPr/>
          </p:nvCxnSpPr>
          <p:spPr bwMode="auto">
            <a:xfrm>
              <a:off x="8478838" y="4710832"/>
              <a:ext cx="398462" cy="52546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1481" name="AutoShape 89"/>
            <p:cNvCxnSpPr>
              <a:cxnSpLocks noChangeShapeType="1"/>
              <a:stCxn id="571471" idx="3"/>
              <a:endCxn id="571465" idx="0"/>
            </p:cNvCxnSpPr>
            <p:nvPr/>
          </p:nvCxnSpPr>
          <p:spPr bwMode="auto">
            <a:xfrm flipH="1">
              <a:off x="7543800" y="5599832"/>
              <a:ext cx="131763" cy="525462"/>
            </a:xfrm>
            <a:prstGeom prst="straightConnector1">
              <a:avLst/>
            </a:prstGeom>
            <a:noFill/>
            <a:ln w="9525">
              <a:solidFill>
                <a:srgbClr val="3399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1482" name="AutoShape 90"/>
            <p:cNvCxnSpPr>
              <a:cxnSpLocks noChangeShapeType="1"/>
              <a:stCxn id="571475" idx="3"/>
              <a:endCxn id="571473" idx="0"/>
            </p:cNvCxnSpPr>
            <p:nvPr/>
          </p:nvCxnSpPr>
          <p:spPr bwMode="auto">
            <a:xfrm flipH="1">
              <a:off x="5676900" y="4710832"/>
              <a:ext cx="398463" cy="52546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1483" name="AutoShape 91"/>
            <p:cNvCxnSpPr>
              <a:cxnSpLocks noChangeShapeType="1"/>
              <a:stCxn id="571475" idx="5"/>
              <a:endCxn id="571472" idx="0"/>
            </p:cNvCxnSpPr>
            <p:nvPr/>
          </p:nvCxnSpPr>
          <p:spPr bwMode="auto">
            <a:xfrm>
              <a:off x="6345238" y="4710832"/>
              <a:ext cx="398462" cy="525462"/>
            </a:xfrm>
            <a:prstGeom prst="straightConnector1">
              <a:avLst/>
            </a:prstGeom>
            <a:noFill/>
            <a:ln w="9525">
              <a:solidFill>
                <a:srgbClr val="3399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1484" name="AutoShape 92"/>
            <p:cNvCxnSpPr>
              <a:cxnSpLocks noChangeShapeType="1"/>
              <a:stCxn id="571473" idx="3"/>
              <a:endCxn id="571469" idx="0"/>
            </p:cNvCxnSpPr>
            <p:nvPr/>
          </p:nvCxnSpPr>
          <p:spPr bwMode="auto">
            <a:xfrm flipH="1">
              <a:off x="5410200" y="5599832"/>
              <a:ext cx="131763" cy="52546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1485" name="AutoShape 93"/>
            <p:cNvCxnSpPr>
              <a:cxnSpLocks noChangeShapeType="1"/>
              <a:stCxn id="571473" idx="5"/>
              <a:endCxn id="571468" idx="0"/>
            </p:cNvCxnSpPr>
            <p:nvPr/>
          </p:nvCxnSpPr>
          <p:spPr bwMode="auto">
            <a:xfrm>
              <a:off x="5811838" y="5599832"/>
              <a:ext cx="131762" cy="52546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1486" name="AutoShape 94"/>
            <p:cNvCxnSpPr>
              <a:cxnSpLocks noChangeShapeType="1"/>
              <a:stCxn id="571472" idx="3"/>
              <a:endCxn id="571467" idx="0"/>
            </p:cNvCxnSpPr>
            <p:nvPr/>
          </p:nvCxnSpPr>
          <p:spPr bwMode="auto">
            <a:xfrm flipH="1">
              <a:off x="6477000" y="5599832"/>
              <a:ext cx="131763" cy="525462"/>
            </a:xfrm>
            <a:prstGeom prst="straightConnector1">
              <a:avLst/>
            </a:prstGeom>
            <a:noFill/>
            <a:ln w="9525">
              <a:solidFill>
                <a:srgbClr val="3399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1487" name="AutoShape 95"/>
            <p:cNvCxnSpPr>
              <a:cxnSpLocks noChangeShapeType="1"/>
              <a:stCxn id="571472" idx="5"/>
              <a:endCxn id="571466" idx="0"/>
            </p:cNvCxnSpPr>
            <p:nvPr/>
          </p:nvCxnSpPr>
          <p:spPr bwMode="auto">
            <a:xfrm>
              <a:off x="6878638" y="5599832"/>
              <a:ext cx="131762" cy="52546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571488" name="Line 96"/>
          <p:cNvSpPr>
            <a:spLocks noChangeShapeType="1"/>
          </p:cNvSpPr>
          <p:nvPr/>
        </p:nvSpPr>
        <p:spPr bwMode="auto">
          <a:xfrm>
            <a:off x="4876800" y="4848944"/>
            <a:ext cx="914400" cy="0"/>
          </a:xfrm>
          <a:prstGeom prst="line">
            <a:avLst/>
          </a:prstGeom>
          <a:noFill/>
          <a:ln w="7620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p>
        </p:txBody>
      </p:sp>
      <p:sp>
        <p:nvSpPr>
          <p:cNvPr id="571490" name="Line 98"/>
          <p:cNvSpPr>
            <a:spLocks noChangeShapeType="1"/>
          </p:cNvSpPr>
          <p:nvPr/>
        </p:nvSpPr>
        <p:spPr bwMode="auto">
          <a:xfrm>
            <a:off x="685800" y="4848944"/>
            <a:ext cx="914400" cy="0"/>
          </a:xfrm>
          <a:prstGeom prst="line">
            <a:avLst/>
          </a:prstGeom>
          <a:noFill/>
          <a:ln w="7620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p>
        </p:txBody>
      </p:sp>
    </p:spTree>
    <p:extLst>
      <p:ext uri="{BB962C8B-B14F-4D97-AF65-F5344CB8AC3E}">
        <p14:creationId xmlns:p14="http://schemas.microsoft.com/office/powerpoint/2010/main" val="1464873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714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7149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7148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1418" grpId="0" animBg="1"/>
      <p:bldP spid="571488" grpId="0" animBg="1"/>
      <p:bldP spid="571490" grpId="0" animBg="1"/>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42" name="Rectangle 2"/>
          <p:cNvSpPr>
            <a:spLocks noGrp="1" noChangeArrowheads="1"/>
          </p:cNvSpPr>
          <p:nvPr>
            <p:ph type="title"/>
          </p:nvPr>
        </p:nvSpPr>
        <p:spPr/>
        <p:txBody>
          <a:bodyPr/>
          <a:lstStyle/>
          <a:p>
            <a:r>
              <a:rPr lang="en-US" altLang="zh-CN">
                <a:ea typeface="宋体" panose="02010600030101010101" pitchFamily="2" charset="-122"/>
              </a:rPr>
              <a:t>Finally… </a:t>
            </a:r>
          </a:p>
        </p:txBody>
      </p:sp>
      <p:sp>
        <p:nvSpPr>
          <p:cNvPr id="573443" name="Oval 3"/>
          <p:cNvSpPr>
            <a:spLocks noChangeAspect="1" noChangeArrowheads="1"/>
          </p:cNvSpPr>
          <p:nvPr/>
        </p:nvSpPr>
        <p:spPr bwMode="auto">
          <a:xfrm>
            <a:off x="4495800" y="4876800"/>
            <a:ext cx="381000" cy="381000"/>
          </a:xfrm>
          <a:prstGeom prst="ellipse">
            <a:avLst/>
          </a:prstGeom>
          <a:noFill/>
          <a:ln w="38100">
            <a:solidFill>
              <a:srgbClr val="339933"/>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400">
                <a:solidFill>
                  <a:srgbClr val="339933"/>
                </a:solidFill>
                <a:ea typeface="宋体" panose="02010600030101010101" pitchFamily="2" charset="-122"/>
              </a:rPr>
              <a:t>11</a:t>
            </a:r>
          </a:p>
        </p:txBody>
      </p:sp>
      <p:sp>
        <p:nvSpPr>
          <p:cNvPr id="573444" name="Oval 4"/>
          <p:cNvSpPr>
            <a:spLocks noChangeAspect="1" noChangeArrowheads="1"/>
          </p:cNvSpPr>
          <p:nvPr/>
        </p:nvSpPr>
        <p:spPr bwMode="auto">
          <a:xfrm>
            <a:off x="3962400" y="4876800"/>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400">
                <a:ea typeface="宋体" panose="02010600030101010101" pitchFamily="2" charset="-122"/>
              </a:rPr>
              <a:t>7</a:t>
            </a:r>
          </a:p>
        </p:txBody>
      </p:sp>
      <p:sp>
        <p:nvSpPr>
          <p:cNvPr id="573445" name="Oval 5"/>
          <p:cNvSpPr>
            <a:spLocks noChangeAspect="1" noChangeArrowheads="1"/>
          </p:cNvSpPr>
          <p:nvPr/>
        </p:nvSpPr>
        <p:spPr bwMode="auto">
          <a:xfrm>
            <a:off x="3429000" y="4876800"/>
            <a:ext cx="381000" cy="381000"/>
          </a:xfrm>
          <a:prstGeom prst="ellipse">
            <a:avLst/>
          </a:prstGeom>
          <a:noFill/>
          <a:ln w="38100">
            <a:solidFill>
              <a:srgbClr val="339933"/>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400">
                <a:solidFill>
                  <a:srgbClr val="339933"/>
                </a:solidFill>
                <a:ea typeface="宋体" panose="02010600030101010101" pitchFamily="2" charset="-122"/>
              </a:rPr>
              <a:t>10</a:t>
            </a:r>
          </a:p>
        </p:txBody>
      </p:sp>
      <p:sp>
        <p:nvSpPr>
          <p:cNvPr id="573446" name="Oval 6"/>
          <p:cNvSpPr>
            <a:spLocks noChangeAspect="1" noChangeArrowheads="1"/>
          </p:cNvSpPr>
          <p:nvPr/>
        </p:nvSpPr>
        <p:spPr bwMode="auto">
          <a:xfrm>
            <a:off x="2895600" y="4876800"/>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400">
                <a:ea typeface="宋体" panose="02010600030101010101" pitchFamily="2" charset="-122"/>
              </a:rPr>
              <a:t>8</a:t>
            </a:r>
          </a:p>
        </p:txBody>
      </p:sp>
      <p:sp>
        <p:nvSpPr>
          <p:cNvPr id="573447" name="Oval 7"/>
          <p:cNvSpPr>
            <a:spLocks noChangeAspect="1" noChangeArrowheads="1"/>
          </p:cNvSpPr>
          <p:nvPr/>
        </p:nvSpPr>
        <p:spPr bwMode="auto">
          <a:xfrm>
            <a:off x="2362200" y="4876800"/>
            <a:ext cx="381000" cy="381000"/>
          </a:xfrm>
          <a:prstGeom prst="ellipse">
            <a:avLst/>
          </a:prstGeom>
          <a:noFill/>
          <a:ln w="38100">
            <a:solidFill>
              <a:srgbClr val="339933"/>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400">
                <a:solidFill>
                  <a:srgbClr val="339933"/>
                </a:solidFill>
                <a:ea typeface="宋体" panose="02010600030101010101" pitchFamily="2" charset="-122"/>
              </a:rPr>
              <a:t>12</a:t>
            </a:r>
          </a:p>
        </p:txBody>
      </p:sp>
      <p:sp>
        <p:nvSpPr>
          <p:cNvPr id="573448" name="Oval 8"/>
          <p:cNvSpPr>
            <a:spLocks noChangeAspect="1" noChangeArrowheads="1"/>
          </p:cNvSpPr>
          <p:nvPr/>
        </p:nvSpPr>
        <p:spPr bwMode="auto">
          <a:xfrm>
            <a:off x="5829300" y="3987800"/>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400">
                <a:ea typeface="宋体" panose="02010600030101010101" pitchFamily="2" charset="-122"/>
              </a:rPr>
              <a:t>9</a:t>
            </a:r>
          </a:p>
        </p:txBody>
      </p:sp>
      <p:sp>
        <p:nvSpPr>
          <p:cNvPr id="573449" name="Oval 9"/>
          <p:cNvSpPr>
            <a:spLocks noChangeAspect="1" noChangeArrowheads="1"/>
          </p:cNvSpPr>
          <p:nvPr/>
        </p:nvSpPr>
        <p:spPr bwMode="auto">
          <a:xfrm>
            <a:off x="4762500" y="3987800"/>
            <a:ext cx="381000" cy="381000"/>
          </a:xfrm>
          <a:prstGeom prst="ellipse">
            <a:avLst/>
          </a:prstGeom>
          <a:noFill/>
          <a:ln w="38100">
            <a:solidFill>
              <a:srgbClr val="339933"/>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400">
                <a:solidFill>
                  <a:srgbClr val="339933"/>
                </a:solidFill>
                <a:ea typeface="宋体" panose="02010600030101010101" pitchFamily="2" charset="-122"/>
              </a:rPr>
              <a:t>6</a:t>
            </a:r>
          </a:p>
        </p:txBody>
      </p:sp>
      <p:sp>
        <p:nvSpPr>
          <p:cNvPr id="573450" name="Oval 10"/>
          <p:cNvSpPr>
            <a:spLocks noChangeAspect="1" noChangeArrowheads="1"/>
          </p:cNvSpPr>
          <p:nvPr/>
        </p:nvSpPr>
        <p:spPr bwMode="auto">
          <a:xfrm>
            <a:off x="3695700" y="3987800"/>
            <a:ext cx="381000" cy="381000"/>
          </a:xfrm>
          <a:prstGeom prst="ellipse">
            <a:avLst/>
          </a:prstGeom>
          <a:noFill/>
          <a:ln w="38100">
            <a:solidFill>
              <a:srgbClr val="339933"/>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400">
                <a:solidFill>
                  <a:srgbClr val="339933"/>
                </a:solidFill>
                <a:ea typeface="宋体" panose="02010600030101010101" pitchFamily="2" charset="-122"/>
              </a:rPr>
              <a:t>5</a:t>
            </a:r>
          </a:p>
        </p:txBody>
      </p:sp>
      <p:sp>
        <p:nvSpPr>
          <p:cNvPr id="573451" name="Oval 11"/>
          <p:cNvSpPr>
            <a:spLocks noChangeAspect="1" noChangeArrowheads="1"/>
          </p:cNvSpPr>
          <p:nvPr/>
        </p:nvSpPr>
        <p:spPr bwMode="auto">
          <a:xfrm>
            <a:off x="2628900" y="3987800"/>
            <a:ext cx="381000" cy="381000"/>
          </a:xfrm>
          <a:prstGeom prst="ellipse">
            <a:avLst/>
          </a:prstGeom>
          <a:noFill/>
          <a:ln w="38100">
            <a:solidFill>
              <a:srgbClr val="339933"/>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400">
                <a:solidFill>
                  <a:srgbClr val="339933"/>
                </a:solidFill>
                <a:ea typeface="宋体" panose="02010600030101010101" pitchFamily="2" charset="-122"/>
              </a:rPr>
              <a:t>4</a:t>
            </a:r>
          </a:p>
        </p:txBody>
      </p:sp>
      <p:sp>
        <p:nvSpPr>
          <p:cNvPr id="573452" name="Oval 12"/>
          <p:cNvSpPr>
            <a:spLocks noChangeAspect="1" noChangeArrowheads="1"/>
          </p:cNvSpPr>
          <p:nvPr/>
        </p:nvSpPr>
        <p:spPr bwMode="auto">
          <a:xfrm>
            <a:off x="5295900" y="3098800"/>
            <a:ext cx="381000" cy="381000"/>
          </a:xfrm>
          <a:prstGeom prst="ellipse">
            <a:avLst/>
          </a:prstGeom>
          <a:noFill/>
          <a:ln w="38100">
            <a:solidFill>
              <a:srgbClr val="339933"/>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400">
                <a:solidFill>
                  <a:srgbClr val="339933"/>
                </a:solidFill>
                <a:ea typeface="宋体" panose="02010600030101010101" pitchFamily="2" charset="-122"/>
              </a:rPr>
              <a:t>2</a:t>
            </a:r>
          </a:p>
        </p:txBody>
      </p:sp>
      <p:sp>
        <p:nvSpPr>
          <p:cNvPr id="573453" name="Oval 13"/>
          <p:cNvSpPr>
            <a:spLocks noChangeAspect="1" noChangeArrowheads="1"/>
          </p:cNvSpPr>
          <p:nvPr/>
        </p:nvSpPr>
        <p:spPr bwMode="auto">
          <a:xfrm>
            <a:off x="3162300" y="3098800"/>
            <a:ext cx="381000" cy="381000"/>
          </a:xfrm>
          <a:prstGeom prst="ellipse">
            <a:avLst/>
          </a:prstGeom>
          <a:noFill/>
          <a:ln w="38100">
            <a:solidFill>
              <a:srgbClr val="339933"/>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400">
                <a:solidFill>
                  <a:srgbClr val="339933"/>
                </a:solidFill>
                <a:ea typeface="宋体" panose="02010600030101010101" pitchFamily="2" charset="-122"/>
              </a:rPr>
              <a:t>3</a:t>
            </a:r>
          </a:p>
        </p:txBody>
      </p:sp>
      <p:sp>
        <p:nvSpPr>
          <p:cNvPr id="573454" name="Oval 14"/>
          <p:cNvSpPr>
            <a:spLocks noChangeAspect="1" noChangeArrowheads="1"/>
          </p:cNvSpPr>
          <p:nvPr/>
        </p:nvSpPr>
        <p:spPr bwMode="auto">
          <a:xfrm>
            <a:off x="4229100" y="2209800"/>
            <a:ext cx="381000" cy="381000"/>
          </a:xfrm>
          <a:prstGeom prst="ellipse">
            <a:avLst/>
          </a:prstGeom>
          <a:noFill/>
          <a:ln w="38100">
            <a:solidFill>
              <a:srgbClr val="339933"/>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400">
                <a:solidFill>
                  <a:srgbClr val="339933"/>
                </a:solidFill>
                <a:ea typeface="宋体" panose="02010600030101010101" pitchFamily="2" charset="-122"/>
              </a:rPr>
              <a:t>1</a:t>
            </a:r>
          </a:p>
        </p:txBody>
      </p:sp>
      <p:cxnSp>
        <p:nvCxnSpPr>
          <p:cNvPr id="573455" name="AutoShape 15"/>
          <p:cNvCxnSpPr>
            <a:cxnSpLocks noChangeShapeType="1"/>
            <a:stCxn id="573454" idx="3"/>
            <a:endCxn id="573453" idx="0"/>
          </p:cNvCxnSpPr>
          <p:nvPr/>
        </p:nvCxnSpPr>
        <p:spPr bwMode="auto">
          <a:xfrm flipH="1">
            <a:off x="3352800" y="2554288"/>
            <a:ext cx="931863" cy="525462"/>
          </a:xfrm>
          <a:prstGeom prst="straightConnector1">
            <a:avLst/>
          </a:prstGeom>
          <a:noFill/>
          <a:ln w="9525">
            <a:solidFill>
              <a:srgbClr val="3399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3456" name="AutoShape 16"/>
          <p:cNvCxnSpPr>
            <a:cxnSpLocks noChangeShapeType="1"/>
            <a:stCxn id="573454" idx="5"/>
            <a:endCxn id="573452" idx="0"/>
          </p:cNvCxnSpPr>
          <p:nvPr/>
        </p:nvCxnSpPr>
        <p:spPr bwMode="auto">
          <a:xfrm>
            <a:off x="4554538" y="2554288"/>
            <a:ext cx="931862" cy="52546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3457" name="AutoShape 17"/>
          <p:cNvCxnSpPr>
            <a:cxnSpLocks noChangeShapeType="1"/>
            <a:stCxn id="573452" idx="3"/>
            <a:endCxn id="573449" idx="0"/>
          </p:cNvCxnSpPr>
          <p:nvPr/>
        </p:nvCxnSpPr>
        <p:spPr bwMode="auto">
          <a:xfrm flipH="1">
            <a:off x="4953000" y="3443288"/>
            <a:ext cx="398463" cy="525462"/>
          </a:xfrm>
          <a:prstGeom prst="straightConnector1">
            <a:avLst/>
          </a:prstGeom>
          <a:noFill/>
          <a:ln w="9525">
            <a:solidFill>
              <a:srgbClr val="3399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3458" name="AutoShape 18"/>
          <p:cNvCxnSpPr>
            <a:cxnSpLocks noChangeShapeType="1"/>
            <a:stCxn id="573452" idx="5"/>
            <a:endCxn id="573448" idx="0"/>
          </p:cNvCxnSpPr>
          <p:nvPr/>
        </p:nvCxnSpPr>
        <p:spPr bwMode="auto">
          <a:xfrm>
            <a:off x="5621338" y="3443288"/>
            <a:ext cx="398462" cy="52546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3459" name="AutoShape 19"/>
          <p:cNvCxnSpPr>
            <a:cxnSpLocks noChangeShapeType="1"/>
            <a:stCxn id="573449" idx="3"/>
            <a:endCxn id="573443" idx="0"/>
          </p:cNvCxnSpPr>
          <p:nvPr/>
        </p:nvCxnSpPr>
        <p:spPr bwMode="auto">
          <a:xfrm flipH="1">
            <a:off x="4686300" y="4332288"/>
            <a:ext cx="131763" cy="525462"/>
          </a:xfrm>
          <a:prstGeom prst="straightConnector1">
            <a:avLst/>
          </a:prstGeom>
          <a:noFill/>
          <a:ln w="9525">
            <a:solidFill>
              <a:srgbClr val="3399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3460" name="AutoShape 20"/>
          <p:cNvCxnSpPr>
            <a:cxnSpLocks noChangeShapeType="1"/>
            <a:stCxn id="573453" idx="3"/>
            <a:endCxn id="573451" idx="0"/>
          </p:cNvCxnSpPr>
          <p:nvPr/>
        </p:nvCxnSpPr>
        <p:spPr bwMode="auto">
          <a:xfrm flipH="1">
            <a:off x="2819400" y="3443288"/>
            <a:ext cx="398463" cy="525462"/>
          </a:xfrm>
          <a:prstGeom prst="straightConnector1">
            <a:avLst/>
          </a:prstGeom>
          <a:noFill/>
          <a:ln w="9525">
            <a:solidFill>
              <a:srgbClr val="3399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3461" name="AutoShape 21"/>
          <p:cNvCxnSpPr>
            <a:cxnSpLocks noChangeShapeType="1"/>
            <a:stCxn id="573453" idx="5"/>
            <a:endCxn id="573450" idx="0"/>
          </p:cNvCxnSpPr>
          <p:nvPr/>
        </p:nvCxnSpPr>
        <p:spPr bwMode="auto">
          <a:xfrm>
            <a:off x="3487738" y="3443288"/>
            <a:ext cx="398462" cy="525462"/>
          </a:xfrm>
          <a:prstGeom prst="straightConnector1">
            <a:avLst/>
          </a:prstGeom>
          <a:noFill/>
          <a:ln w="9525">
            <a:solidFill>
              <a:srgbClr val="3399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3462" name="AutoShape 22"/>
          <p:cNvCxnSpPr>
            <a:cxnSpLocks noChangeShapeType="1"/>
            <a:stCxn id="573451" idx="3"/>
            <a:endCxn id="573447" idx="0"/>
          </p:cNvCxnSpPr>
          <p:nvPr/>
        </p:nvCxnSpPr>
        <p:spPr bwMode="auto">
          <a:xfrm flipH="1">
            <a:off x="2552700" y="4332288"/>
            <a:ext cx="131763" cy="525462"/>
          </a:xfrm>
          <a:prstGeom prst="straightConnector1">
            <a:avLst/>
          </a:prstGeom>
          <a:noFill/>
          <a:ln w="9525">
            <a:solidFill>
              <a:srgbClr val="3399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3463" name="AutoShape 23"/>
          <p:cNvCxnSpPr>
            <a:cxnSpLocks noChangeShapeType="1"/>
            <a:stCxn id="573451" idx="5"/>
            <a:endCxn id="573446" idx="0"/>
          </p:cNvCxnSpPr>
          <p:nvPr/>
        </p:nvCxnSpPr>
        <p:spPr bwMode="auto">
          <a:xfrm>
            <a:off x="2954338" y="4332288"/>
            <a:ext cx="131762" cy="52546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3464" name="AutoShape 24"/>
          <p:cNvCxnSpPr>
            <a:cxnSpLocks noChangeShapeType="1"/>
            <a:stCxn id="573450" idx="3"/>
            <a:endCxn id="573445" idx="0"/>
          </p:cNvCxnSpPr>
          <p:nvPr/>
        </p:nvCxnSpPr>
        <p:spPr bwMode="auto">
          <a:xfrm flipH="1">
            <a:off x="3619500" y="4332288"/>
            <a:ext cx="131763" cy="525462"/>
          </a:xfrm>
          <a:prstGeom prst="straightConnector1">
            <a:avLst/>
          </a:prstGeom>
          <a:noFill/>
          <a:ln w="9525">
            <a:solidFill>
              <a:srgbClr val="3399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3465" name="AutoShape 25"/>
          <p:cNvCxnSpPr>
            <a:cxnSpLocks noChangeShapeType="1"/>
            <a:stCxn id="573450" idx="5"/>
            <a:endCxn id="573444" idx="0"/>
          </p:cNvCxnSpPr>
          <p:nvPr/>
        </p:nvCxnSpPr>
        <p:spPr bwMode="auto">
          <a:xfrm>
            <a:off x="4021138" y="4332288"/>
            <a:ext cx="131762" cy="52546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144277018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5490" name="Rectangle 2"/>
          <p:cNvSpPr>
            <a:spLocks noGrp="1" noChangeArrowheads="1"/>
          </p:cNvSpPr>
          <p:nvPr>
            <p:ph type="title"/>
          </p:nvPr>
        </p:nvSpPr>
        <p:spPr/>
        <p:txBody>
          <a:bodyPr/>
          <a:lstStyle/>
          <a:p>
            <a:r>
              <a:rPr lang="en-US" altLang="zh-CN"/>
              <a:t>Complexity of Build Heap</a:t>
            </a:r>
          </a:p>
        </p:txBody>
      </p:sp>
      <p:sp>
        <p:nvSpPr>
          <p:cNvPr id="575491" name="Rectangle 3"/>
          <p:cNvSpPr>
            <a:spLocks noGrp="1" noChangeArrowheads="1"/>
          </p:cNvSpPr>
          <p:nvPr>
            <p:ph type="body" idx="1"/>
          </p:nvPr>
        </p:nvSpPr>
        <p:spPr/>
        <p:txBody>
          <a:bodyPr/>
          <a:lstStyle/>
          <a:p>
            <a:r>
              <a:rPr lang="en-US" altLang="zh-CN" dirty="0"/>
              <a:t>No percolation for the leaf nodes (n/2 nodes)</a:t>
            </a:r>
          </a:p>
          <a:p>
            <a:r>
              <a:rPr lang="en-US" altLang="zh-CN" dirty="0"/>
              <a:t>At most n/4 nodes percolate down 1 level</a:t>
            </a:r>
            <a:br>
              <a:rPr lang="en-US" altLang="zh-CN" dirty="0"/>
            </a:br>
            <a:r>
              <a:rPr lang="en-US" altLang="zh-CN" dirty="0"/>
              <a:t>at most n/8 nodes percolate down 2 levels</a:t>
            </a:r>
            <a:br>
              <a:rPr lang="en-US" altLang="zh-CN" dirty="0"/>
            </a:br>
            <a:r>
              <a:rPr lang="en-US" altLang="zh-CN" dirty="0"/>
              <a:t>at most n/16 nodes percolate down 3 levels</a:t>
            </a:r>
            <a:br>
              <a:rPr lang="en-US" altLang="zh-CN" dirty="0"/>
            </a:br>
            <a:r>
              <a:rPr lang="en-US" altLang="zh-CN" dirty="0"/>
              <a:t>…</a:t>
            </a:r>
          </a:p>
          <a:p>
            <a:endParaRPr lang="en-US" altLang="zh-CN" dirty="0"/>
          </a:p>
        </p:txBody>
      </p:sp>
      <p:sp>
        <p:nvSpPr>
          <p:cNvPr id="575493" name="Text Box 5"/>
          <p:cNvSpPr txBox="1">
            <a:spLocks noChangeArrowheads="1"/>
          </p:cNvSpPr>
          <p:nvPr/>
        </p:nvSpPr>
        <p:spPr bwMode="auto">
          <a:xfrm>
            <a:off x="7308304" y="4657066"/>
            <a:ext cx="15240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lang="en-US" altLang="en-US" sz="2400" b="1" dirty="0">
                <a:solidFill>
                  <a:srgbClr val="FF0000"/>
                </a:solidFill>
                <a:latin typeface="Symbol" pitchFamily="18" charset="2"/>
              </a:rPr>
              <a:t>Q</a:t>
            </a:r>
            <a:r>
              <a:rPr lang="en-US" altLang="zh-CN" sz="2400" dirty="0">
                <a:solidFill>
                  <a:srgbClr val="FF0000"/>
                </a:solidFill>
                <a:ea typeface="宋体" panose="02010600030101010101" pitchFamily="2" charset="-122"/>
              </a:rPr>
              <a:t>(</a:t>
            </a:r>
            <a:r>
              <a:rPr lang="en-US" altLang="zh-CN" sz="2400" i="1" dirty="0">
                <a:solidFill>
                  <a:srgbClr val="FF0000"/>
                </a:solidFill>
                <a:ea typeface="宋体" panose="02010600030101010101" pitchFamily="2" charset="-122"/>
              </a:rPr>
              <a:t>n</a:t>
            </a:r>
            <a:r>
              <a:rPr lang="en-US" altLang="zh-CN" sz="2400" dirty="0">
                <a:solidFill>
                  <a:srgbClr val="FF0000"/>
                </a:solidFill>
                <a:ea typeface="宋体" panose="02010600030101010101" pitchFamily="2" charset="-122"/>
              </a:rPr>
              <a:t>)</a:t>
            </a:r>
          </a:p>
        </p:txBody>
      </p:sp>
      <p:graphicFrame>
        <p:nvGraphicFramePr>
          <p:cNvPr id="575494" name="Object 6"/>
          <p:cNvGraphicFramePr>
            <a:graphicFrameLocks noChangeAspect="1"/>
          </p:cNvGraphicFramePr>
          <p:nvPr>
            <p:extLst>
              <p:ext uri="{D42A27DB-BD31-4B8C-83A1-F6EECF244321}">
                <p14:modId xmlns:p14="http://schemas.microsoft.com/office/powerpoint/2010/main" val="2168012321"/>
              </p:ext>
            </p:extLst>
          </p:nvPr>
        </p:nvGraphicFramePr>
        <p:xfrm>
          <a:off x="971600" y="3356992"/>
          <a:ext cx="7334199" cy="1069571"/>
        </p:xfrm>
        <a:graphic>
          <a:graphicData uri="http://schemas.openxmlformats.org/presentationml/2006/ole">
            <mc:AlternateContent xmlns:mc="http://schemas.openxmlformats.org/markup-compatibility/2006">
              <mc:Choice xmlns:v="urn:schemas-microsoft-com:vml" Requires="v">
                <p:oleObj spid="_x0000_s3126" name="Equation" r:id="rId4" imgW="3047760" imgH="444240" progId="Equation.3">
                  <p:embed/>
                </p:oleObj>
              </mc:Choice>
              <mc:Fallback>
                <p:oleObj name="Equation" r:id="rId4" imgW="3047760" imgH="44424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1600" y="3356992"/>
                        <a:ext cx="7334199" cy="1069571"/>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103139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7549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7549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5493" grpId="0"/>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ChangeArrowheads="1"/>
          </p:cNvSpPr>
          <p:nvPr>
            <p:ph type="title"/>
          </p:nvPr>
        </p:nvSpPr>
        <p:spPr/>
        <p:txBody>
          <a:bodyPr/>
          <a:lstStyle/>
          <a:p>
            <a:r>
              <a:rPr lang="en-US" altLang="en-US">
                <a:latin typeface="Arial" charset="0"/>
                <a:cs typeface="Arial" charset="0"/>
              </a:rPr>
              <a:t>Binary Max Heaps</a:t>
            </a:r>
          </a:p>
        </p:txBody>
      </p:sp>
      <p:sp>
        <p:nvSpPr>
          <p:cNvPr id="84995"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A </a:t>
            </a:r>
            <a:r>
              <a:rPr lang="en-US" altLang="en-US" dirty="0">
                <a:solidFill>
                  <a:srgbClr val="FF0000"/>
                </a:solidFill>
                <a:latin typeface="Arial" charset="0"/>
                <a:cs typeface="Arial" charset="0"/>
              </a:rPr>
              <a:t>binary max-heap </a:t>
            </a:r>
            <a:r>
              <a:rPr lang="en-US" altLang="en-US" dirty="0">
                <a:latin typeface="Arial" charset="0"/>
                <a:cs typeface="Arial" charset="0"/>
              </a:rPr>
              <a:t>is identical to a binary min-heap except that the parent is always larger than either of the children</a:t>
            </a:r>
          </a:p>
          <a:p>
            <a:pPr>
              <a:buFont typeface="Arial" charset="0"/>
              <a:buNone/>
            </a:pPr>
            <a:endParaRPr lang="en-US" altLang="en-US" dirty="0">
              <a:latin typeface="Arial" charset="0"/>
              <a:cs typeface="Arial" charset="0"/>
            </a:endParaRPr>
          </a:p>
          <a:p>
            <a:pPr>
              <a:buFont typeface="Arial" charset="0"/>
              <a:buNone/>
            </a:pPr>
            <a:r>
              <a:rPr lang="en-US" altLang="en-US" dirty="0">
                <a:latin typeface="Arial" charset="0"/>
                <a:cs typeface="Arial" charset="0"/>
              </a:rPr>
              <a:t>	For example, the same data as before stored as a max-heap yields</a:t>
            </a:r>
            <a:endParaRPr lang="en-US" altLang="en-US" dirty="0">
              <a:latin typeface="Times New Roman" pitchFamily="18" charset="0"/>
              <a:cs typeface="Arial" charset="0"/>
            </a:endParaRPr>
          </a:p>
        </p:txBody>
      </p:sp>
      <p:pic>
        <p:nvPicPr>
          <p:cNvPr id="84996" name="Picture 4" descr="heap"/>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43213" y="3284538"/>
            <a:ext cx="3525837" cy="212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458646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Outline</a:t>
            </a:r>
            <a:endParaRPr lang="zh-CN" altLang="en-US" dirty="0"/>
          </a:p>
        </p:txBody>
      </p:sp>
      <p:sp>
        <p:nvSpPr>
          <p:cNvPr id="3" name="Content Placeholder 2"/>
          <p:cNvSpPr>
            <a:spLocks noGrp="1"/>
          </p:cNvSpPr>
          <p:nvPr>
            <p:ph idx="1"/>
          </p:nvPr>
        </p:nvSpPr>
        <p:spPr/>
        <p:txBody>
          <a:bodyPr/>
          <a:lstStyle/>
          <a:p>
            <a:r>
              <a:rPr lang="en-US" altLang="zh-CN" dirty="0"/>
              <a:t>Priority queue</a:t>
            </a:r>
          </a:p>
          <a:p>
            <a:r>
              <a:rPr lang="en-US" altLang="zh-CN" dirty="0"/>
              <a:t>Binary heap</a:t>
            </a:r>
          </a:p>
          <a:p>
            <a:r>
              <a:rPr lang="en-US" altLang="zh-CN" dirty="0">
                <a:solidFill>
                  <a:srgbClr val="FF0000"/>
                </a:solidFill>
              </a:rPr>
              <a:t>Heapsort</a:t>
            </a:r>
            <a:endParaRPr lang="zh-CN" altLang="en-US" dirty="0">
              <a:solidFill>
                <a:srgbClr val="FF0000"/>
              </a:solidFill>
            </a:endParaRPr>
          </a:p>
        </p:txBody>
      </p:sp>
    </p:spTree>
    <p:extLst>
      <p:ext uri="{BB962C8B-B14F-4D97-AF65-F5344CB8AC3E}">
        <p14:creationId xmlns:p14="http://schemas.microsoft.com/office/powerpoint/2010/main" val="215033605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Heapsort</a:t>
            </a:r>
            <a:endParaRPr lang="zh-CN" altLang="en-US" dirty="0"/>
          </a:p>
        </p:txBody>
      </p:sp>
      <p:sp>
        <p:nvSpPr>
          <p:cNvPr id="3" name="Content Placeholder 2"/>
          <p:cNvSpPr>
            <a:spLocks noGrp="1"/>
          </p:cNvSpPr>
          <p:nvPr>
            <p:ph idx="1"/>
          </p:nvPr>
        </p:nvSpPr>
        <p:spPr/>
        <p:txBody>
          <a:bodyPr/>
          <a:lstStyle/>
          <a:p>
            <a:r>
              <a:rPr lang="en-US" altLang="zh-CN" dirty="0"/>
              <a:t>Sorting</a:t>
            </a:r>
          </a:p>
          <a:p>
            <a:pPr lvl="1"/>
            <a:r>
              <a:rPr lang="en-US" altLang="en-US" dirty="0">
                <a:latin typeface="Arial" charset="0"/>
                <a:cs typeface="Arial" charset="0"/>
              </a:rPr>
              <a:t>take a list of objects </a:t>
            </a:r>
            <a:r>
              <a:rPr lang="en-US" altLang="en-US" dirty="0">
                <a:latin typeface="Times New Roman" pitchFamily="18" charset="0"/>
                <a:cs typeface="Arial" charset="0"/>
              </a:rPr>
              <a:t>(</a:t>
            </a:r>
            <a:r>
              <a:rPr lang="en-US" altLang="en-US" i="1" dirty="0">
                <a:latin typeface="Times New Roman" pitchFamily="18" charset="0"/>
                <a:cs typeface="Arial" charset="0"/>
              </a:rPr>
              <a:t>a</a:t>
            </a:r>
            <a:r>
              <a:rPr lang="en-US" altLang="en-US" baseline="-25000" dirty="0">
                <a:latin typeface="Times New Roman" pitchFamily="18" charset="0"/>
                <a:cs typeface="Arial" charset="0"/>
              </a:rPr>
              <a:t>0</a:t>
            </a:r>
            <a:r>
              <a:rPr lang="en-US" altLang="en-US" dirty="0">
                <a:latin typeface="Times New Roman" pitchFamily="18" charset="0"/>
                <a:cs typeface="Arial" charset="0"/>
              </a:rPr>
              <a:t>, </a:t>
            </a:r>
            <a:r>
              <a:rPr lang="en-US" altLang="en-US" i="1" dirty="0">
                <a:latin typeface="Times New Roman" pitchFamily="18" charset="0"/>
                <a:cs typeface="Arial" charset="0"/>
              </a:rPr>
              <a:t>a</a:t>
            </a:r>
            <a:r>
              <a:rPr lang="en-US" altLang="en-US" baseline="-25000" dirty="0">
                <a:latin typeface="Times New Roman" pitchFamily="18" charset="0"/>
                <a:cs typeface="Arial" charset="0"/>
              </a:rPr>
              <a:t>1</a:t>
            </a:r>
            <a:r>
              <a:rPr lang="en-US" altLang="en-US" dirty="0">
                <a:latin typeface="Times New Roman" pitchFamily="18" charset="0"/>
                <a:cs typeface="Arial" charset="0"/>
              </a:rPr>
              <a:t>, ..., </a:t>
            </a:r>
            <a:r>
              <a:rPr lang="en-US" altLang="en-US" i="1" dirty="0">
                <a:latin typeface="Times New Roman" pitchFamily="18" charset="0"/>
                <a:cs typeface="Arial" charset="0"/>
              </a:rPr>
              <a:t>a</a:t>
            </a:r>
            <a:r>
              <a:rPr lang="en-US" altLang="en-US" i="1" baseline="-25000" dirty="0">
                <a:latin typeface="Times New Roman" pitchFamily="18" charset="0"/>
                <a:cs typeface="Arial" charset="0"/>
              </a:rPr>
              <a:t>n</a:t>
            </a:r>
            <a:r>
              <a:rPr lang="en-US" altLang="en-US" baseline="-25000" dirty="0">
                <a:latin typeface="Times New Roman" pitchFamily="18" charset="0"/>
                <a:cs typeface="Arial" charset="0"/>
              </a:rPr>
              <a:t> – 1</a:t>
            </a:r>
            <a:r>
              <a:rPr lang="en-US" altLang="en-US" dirty="0">
                <a:latin typeface="Times New Roman" pitchFamily="18" charset="0"/>
                <a:cs typeface="Arial" charset="0"/>
              </a:rPr>
              <a:t>)</a:t>
            </a:r>
          </a:p>
          <a:p>
            <a:pPr lvl="1"/>
            <a:r>
              <a:rPr lang="en-US" altLang="en-US" dirty="0">
                <a:latin typeface="Arial" charset="0"/>
                <a:cs typeface="Arial" charset="0"/>
              </a:rPr>
              <a:t>return a reordering </a:t>
            </a:r>
            <a:r>
              <a:rPr lang="en-US" altLang="en-US" dirty="0">
                <a:latin typeface="Times New Roman" pitchFamily="18" charset="0"/>
                <a:cs typeface="Arial" charset="0"/>
              </a:rPr>
              <a:t>(</a:t>
            </a:r>
            <a:r>
              <a:rPr lang="en-US" altLang="en-US" i="1" dirty="0">
                <a:latin typeface="Times New Roman" pitchFamily="18" charset="0"/>
                <a:cs typeface="Arial" charset="0"/>
              </a:rPr>
              <a:t>a'</a:t>
            </a:r>
            <a:r>
              <a:rPr lang="en-US" altLang="en-US" baseline="-25000" dirty="0">
                <a:latin typeface="Times New Roman" pitchFamily="18" charset="0"/>
                <a:cs typeface="Arial" charset="0"/>
              </a:rPr>
              <a:t>0</a:t>
            </a:r>
            <a:r>
              <a:rPr lang="en-US" altLang="en-US" dirty="0">
                <a:latin typeface="Times New Roman" pitchFamily="18" charset="0"/>
                <a:cs typeface="Arial" charset="0"/>
              </a:rPr>
              <a:t>, </a:t>
            </a:r>
            <a:r>
              <a:rPr lang="en-US" altLang="en-US" i="1" dirty="0">
                <a:latin typeface="Times New Roman" pitchFamily="18" charset="0"/>
                <a:cs typeface="Arial" charset="0"/>
              </a:rPr>
              <a:t>a'</a:t>
            </a:r>
            <a:r>
              <a:rPr lang="en-US" altLang="en-US" baseline="-25000" dirty="0">
                <a:latin typeface="Times New Roman" pitchFamily="18" charset="0"/>
                <a:cs typeface="Arial" charset="0"/>
              </a:rPr>
              <a:t>1</a:t>
            </a:r>
            <a:r>
              <a:rPr lang="en-US" altLang="en-US" dirty="0">
                <a:latin typeface="Times New Roman" pitchFamily="18" charset="0"/>
                <a:cs typeface="Arial" charset="0"/>
              </a:rPr>
              <a:t>, ..., </a:t>
            </a:r>
            <a:r>
              <a:rPr lang="en-US" altLang="en-US" i="1" dirty="0" err="1">
                <a:latin typeface="Times New Roman" pitchFamily="18" charset="0"/>
                <a:cs typeface="Arial" charset="0"/>
              </a:rPr>
              <a:t>a'</a:t>
            </a:r>
            <a:r>
              <a:rPr lang="en-US" altLang="en-US" i="1" baseline="-25000" dirty="0" err="1">
                <a:latin typeface="Times New Roman" pitchFamily="18" charset="0"/>
                <a:cs typeface="Arial" charset="0"/>
              </a:rPr>
              <a:t>n</a:t>
            </a:r>
            <a:r>
              <a:rPr lang="en-US" altLang="en-US" baseline="-25000" dirty="0">
                <a:latin typeface="Times New Roman" pitchFamily="18" charset="0"/>
                <a:cs typeface="Arial" charset="0"/>
              </a:rPr>
              <a:t> – 1</a:t>
            </a:r>
            <a:r>
              <a:rPr lang="en-US" altLang="en-US" dirty="0">
                <a:latin typeface="Times New Roman" pitchFamily="18" charset="0"/>
                <a:cs typeface="Arial" charset="0"/>
              </a:rPr>
              <a:t>) </a:t>
            </a:r>
            <a:r>
              <a:rPr lang="en-US" altLang="en-US" dirty="0">
                <a:latin typeface="Arial" charset="0"/>
                <a:cs typeface="Arial" charset="0"/>
              </a:rPr>
              <a:t>such that </a:t>
            </a:r>
            <a:r>
              <a:rPr lang="en-US" altLang="en-US" i="1" dirty="0">
                <a:latin typeface="Times New Roman" pitchFamily="18" charset="0"/>
                <a:cs typeface="Arial" charset="0"/>
              </a:rPr>
              <a:t>a'</a:t>
            </a:r>
            <a:r>
              <a:rPr lang="en-US" altLang="en-US" baseline="-25000" dirty="0">
                <a:latin typeface="Times New Roman" pitchFamily="18" charset="0"/>
                <a:cs typeface="Arial" charset="0"/>
              </a:rPr>
              <a:t>0</a:t>
            </a:r>
            <a:r>
              <a:rPr lang="en-US" altLang="en-US" dirty="0">
                <a:latin typeface="Times New Roman" pitchFamily="18" charset="0"/>
                <a:cs typeface="Arial" charset="0"/>
              </a:rPr>
              <a:t> ≤ </a:t>
            </a:r>
            <a:r>
              <a:rPr lang="en-US" altLang="en-US" i="1" dirty="0">
                <a:latin typeface="Times New Roman" pitchFamily="18" charset="0"/>
                <a:cs typeface="Arial" charset="0"/>
              </a:rPr>
              <a:t>a'</a:t>
            </a:r>
            <a:r>
              <a:rPr lang="en-US" altLang="en-US" baseline="-25000" dirty="0">
                <a:latin typeface="Times New Roman" pitchFamily="18" charset="0"/>
                <a:cs typeface="Arial" charset="0"/>
              </a:rPr>
              <a:t>1</a:t>
            </a:r>
            <a:r>
              <a:rPr lang="en-US" altLang="en-US" dirty="0">
                <a:latin typeface="Times New Roman" pitchFamily="18" charset="0"/>
                <a:cs typeface="Arial" charset="0"/>
              </a:rPr>
              <a:t> ≤ </a:t>
            </a:r>
            <a:r>
              <a:rPr lang="en-US" altLang="en-US" dirty="0">
                <a:solidFill>
                  <a:srgbClr val="000000"/>
                </a:solidFill>
                <a:latin typeface="Times New Roman" pitchFamily="18" charset="0"/>
                <a:cs typeface="Arial" charset="0"/>
              </a:rPr>
              <a:t>· · · </a:t>
            </a:r>
            <a:r>
              <a:rPr lang="en-US" altLang="en-US" dirty="0">
                <a:latin typeface="Times New Roman" pitchFamily="18" charset="0"/>
                <a:cs typeface="Arial" charset="0"/>
              </a:rPr>
              <a:t>≤ </a:t>
            </a:r>
            <a:r>
              <a:rPr lang="en-US" altLang="en-US" i="1" dirty="0" err="1">
                <a:latin typeface="Times New Roman" pitchFamily="18" charset="0"/>
                <a:cs typeface="Arial" charset="0"/>
              </a:rPr>
              <a:t>a'</a:t>
            </a:r>
            <a:r>
              <a:rPr lang="en-US" altLang="en-US" i="1" baseline="-25000" dirty="0" err="1">
                <a:latin typeface="Times New Roman" pitchFamily="18" charset="0"/>
                <a:cs typeface="Arial" charset="0"/>
              </a:rPr>
              <a:t>n</a:t>
            </a:r>
            <a:r>
              <a:rPr lang="en-US" altLang="en-US" baseline="-25000" dirty="0">
                <a:latin typeface="Times New Roman" pitchFamily="18" charset="0"/>
                <a:cs typeface="Arial" charset="0"/>
              </a:rPr>
              <a:t> – 1</a:t>
            </a:r>
            <a:r>
              <a:rPr lang="en-US" altLang="en-US" dirty="0">
                <a:latin typeface="Arial" charset="0"/>
                <a:cs typeface="Arial" charset="0"/>
              </a:rPr>
              <a:t> </a:t>
            </a:r>
          </a:p>
          <a:p>
            <a:endParaRPr lang="en-US" altLang="zh-CN" dirty="0"/>
          </a:p>
          <a:p>
            <a:r>
              <a:rPr lang="en-US" altLang="zh-CN" dirty="0"/>
              <a:t>Heapsort</a:t>
            </a:r>
          </a:p>
          <a:p>
            <a:pPr lvl="1"/>
            <a:r>
              <a:rPr lang="en-US" altLang="en-US" dirty="0">
                <a:latin typeface="Arial" charset="0"/>
                <a:cs typeface="Arial" charset="0"/>
              </a:rPr>
              <a:t>Place the objects into a heap</a:t>
            </a:r>
          </a:p>
          <a:p>
            <a:pPr lvl="2"/>
            <a:r>
              <a:rPr lang="en-US" altLang="en-US" dirty="0">
                <a:latin typeface="Arial" charset="0"/>
                <a:cs typeface="Arial" charset="0"/>
              </a:rPr>
              <a:t>O(</a:t>
            </a:r>
            <a:r>
              <a:rPr lang="en-US" altLang="en-US" i="1" dirty="0">
                <a:latin typeface="Arial" charset="0"/>
                <a:cs typeface="Arial" charset="0"/>
              </a:rPr>
              <a:t>n</a:t>
            </a:r>
            <a:r>
              <a:rPr lang="en-US" altLang="en-US" dirty="0">
                <a:latin typeface="Arial" charset="0"/>
                <a:cs typeface="Arial" charset="0"/>
              </a:rPr>
              <a:t>) time</a:t>
            </a:r>
          </a:p>
          <a:p>
            <a:pPr lvl="1"/>
            <a:r>
              <a:rPr lang="en-US" altLang="en-US" dirty="0">
                <a:latin typeface="Arial" charset="0"/>
                <a:cs typeface="Arial" charset="0"/>
              </a:rPr>
              <a:t>Repeatedly popping the top object until the heap is empty</a:t>
            </a:r>
          </a:p>
          <a:p>
            <a:pPr lvl="2"/>
            <a:r>
              <a:rPr lang="en-US" altLang="zh-CN" dirty="0">
                <a:latin typeface="Arial" charset="0"/>
                <a:cs typeface="Arial" charset="0"/>
              </a:rPr>
              <a:t>O(</a:t>
            </a:r>
            <a:r>
              <a:rPr lang="en-US" altLang="zh-CN" i="1" dirty="0">
                <a:latin typeface="Arial" charset="0"/>
                <a:cs typeface="Arial" charset="0"/>
              </a:rPr>
              <a:t>n</a:t>
            </a:r>
            <a:r>
              <a:rPr lang="en-US" altLang="zh-CN" dirty="0">
                <a:latin typeface="Arial" charset="0"/>
                <a:cs typeface="Arial" charset="0"/>
              </a:rPr>
              <a:t> ln(</a:t>
            </a:r>
            <a:r>
              <a:rPr lang="en-US" altLang="zh-CN" i="1" dirty="0">
                <a:latin typeface="Arial" charset="0"/>
                <a:cs typeface="Arial" charset="0"/>
              </a:rPr>
              <a:t>n</a:t>
            </a:r>
            <a:r>
              <a:rPr lang="en-US" altLang="zh-CN" dirty="0">
                <a:latin typeface="Arial" charset="0"/>
                <a:cs typeface="Arial" charset="0"/>
              </a:rPr>
              <a:t>)) time</a:t>
            </a:r>
          </a:p>
          <a:p>
            <a:pPr lvl="1"/>
            <a:r>
              <a:rPr lang="en-US" altLang="zh-CN" dirty="0">
                <a:latin typeface="Arial" charset="0"/>
                <a:cs typeface="Arial" charset="0"/>
              </a:rPr>
              <a:t>Time complexity: O(</a:t>
            </a:r>
            <a:r>
              <a:rPr lang="en-US" altLang="zh-CN" i="1" dirty="0">
                <a:latin typeface="Arial" charset="0"/>
                <a:cs typeface="Arial" charset="0"/>
              </a:rPr>
              <a:t>n</a:t>
            </a:r>
            <a:r>
              <a:rPr lang="en-US" altLang="zh-CN" dirty="0">
                <a:latin typeface="Arial" charset="0"/>
                <a:cs typeface="Arial" charset="0"/>
              </a:rPr>
              <a:t> ln(</a:t>
            </a:r>
            <a:r>
              <a:rPr lang="en-US" altLang="zh-CN" i="1" dirty="0">
                <a:latin typeface="Arial" charset="0"/>
                <a:cs typeface="Arial" charset="0"/>
              </a:rPr>
              <a:t>n</a:t>
            </a:r>
            <a:r>
              <a:rPr lang="en-US" altLang="zh-CN" dirty="0">
                <a:latin typeface="Arial" charset="0"/>
                <a:cs typeface="Arial" charset="0"/>
              </a:rPr>
              <a:t>))</a:t>
            </a:r>
          </a:p>
        </p:txBody>
      </p:sp>
    </p:spTree>
    <p:extLst>
      <p:ext uri="{BB962C8B-B14F-4D97-AF65-F5344CB8AC3E}">
        <p14:creationId xmlns:p14="http://schemas.microsoft.com/office/powerpoint/2010/main" val="18386841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r>
              <a:rPr lang="en-US" altLang="en-US">
                <a:latin typeface="Arial" charset="0"/>
                <a:cs typeface="Arial" charset="0"/>
              </a:rPr>
              <a:t>In-place Implementation</a:t>
            </a:r>
          </a:p>
        </p:txBody>
      </p:sp>
      <p:sp>
        <p:nvSpPr>
          <p:cNvPr id="13315"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Problem:</a:t>
            </a:r>
          </a:p>
          <a:p>
            <a:pPr lvl="1"/>
            <a:r>
              <a:rPr lang="en-US" altLang="en-US" dirty="0">
                <a:latin typeface="Arial" charset="0"/>
                <a:cs typeface="Arial" charset="0"/>
              </a:rPr>
              <a:t>This solution requires additional memory: a min-heap of size </a:t>
            </a:r>
            <a:r>
              <a:rPr lang="en-US" altLang="en-US" i="1" dirty="0">
                <a:latin typeface="Times New Roman" pitchFamily="18" charset="0"/>
                <a:cs typeface="Arial" charset="0"/>
              </a:rPr>
              <a:t>n</a:t>
            </a:r>
            <a:r>
              <a:rPr lang="en-US" altLang="en-US" dirty="0">
                <a:latin typeface="Arial" charset="0"/>
                <a:cs typeface="Arial" charset="0"/>
              </a:rPr>
              <a:t> </a:t>
            </a:r>
          </a:p>
          <a:p>
            <a:pPr lvl="1"/>
            <a:r>
              <a:rPr lang="en-US" altLang="en-US" dirty="0">
                <a:latin typeface="Arial" charset="0"/>
                <a:cs typeface="Arial" charset="0"/>
              </a:rPr>
              <a:t>This requires </a:t>
            </a:r>
            <a:r>
              <a:rPr lang="en-US" altLang="en-US" b="1" dirty="0">
                <a:latin typeface="Symbol" pitchFamily="18" charset="2"/>
                <a:cs typeface="Arial" charset="0"/>
              </a:rPr>
              <a:t>Q</a:t>
            </a:r>
            <a:r>
              <a:rPr lang="en-US" altLang="en-US" dirty="0">
                <a:latin typeface="Times New Roman" pitchFamily="18" charset="0"/>
                <a:cs typeface="Arial" charset="0"/>
              </a:rPr>
              <a:t>(</a:t>
            </a:r>
            <a:r>
              <a:rPr lang="en-US" altLang="en-US" i="1" dirty="0">
                <a:latin typeface="Times New Roman" pitchFamily="18" charset="0"/>
                <a:cs typeface="Arial" charset="0"/>
              </a:rPr>
              <a:t>n</a:t>
            </a:r>
            <a:r>
              <a:rPr lang="en-US" altLang="en-US" dirty="0">
                <a:latin typeface="Times New Roman" pitchFamily="18" charset="0"/>
                <a:cs typeface="Arial" charset="0"/>
              </a:rPr>
              <a:t>)</a:t>
            </a:r>
            <a:r>
              <a:rPr lang="en-US" altLang="en-US" dirty="0">
                <a:latin typeface="Arial" charset="0"/>
                <a:cs typeface="Arial" charset="0"/>
              </a:rPr>
              <a:t> memory</a:t>
            </a:r>
          </a:p>
          <a:p>
            <a:pPr>
              <a:buFont typeface="Arial" charset="0"/>
              <a:buNone/>
            </a:pPr>
            <a:endParaRPr lang="en-US" altLang="en-US" dirty="0">
              <a:latin typeface="Arial" charset="0"/>
              <a:cs typeface="Arial" charset="0"/>
            </a:endParaRPr>
          </a:p>
          <a:p>
            <a:pPr>
              <a:buFont typeface="Arial" charset="0"/>
              <a:buNone/>
            </a:pPr>
            <a:r>
              <a:rPr lang="en-US" altLang="en-US" dirty="0">
                <a:latin typeface="Arial" charset="0"/>
                <a:cs typeface="Arial" charset="0"/>
              </a:rPr>
              <a:t>	If the unsorted objects are </a:t>
            </a:r>
            <a:r>
              <a:rPr lang="en-US" altLang="en-US" u="sng" dirty="0">
                <a:latin typeface="Arial" charset="0"/>
                <a:cs typeface="Arial" charset="0"/>
              </a:rPr>
              <a:t>stored in an array</a:t>
            </a:r>
            <a:r>
              <a:rPr lang="en-US" altLang="en-US" dirty="0">
                <a:latin typeface="Arial" charset="0"/>
                <a:cs typeface="Arial" charset="0"/>
              </a:rPr>
              <a:t>, is it possible to perform a heap sort </a:t>
            </a:r>
            <a:r>
              <a:rPr lang="en-US" altLang="en-US" dirty="0">
                <a:solidFill>
                  <a:srgbClr val="FF0000"/>
                </a:solidFill>
                <a:latin typeface="Arial" charset="0"/>
                <a:cs typeface="Arial" charset="0"/>
              </a:rPr>
              <a:t>in place</a:t>
            </a:r>
            <a:r>
              <a:rPr lang="en-US" altLang="en-US" dirty="0">
                <a:latin typeface="Arial" charset="0"/>
                <a:cs typeface="Arial" charset="0"/>
              </a:rPr>
              <a:t>, that is, require at most </a:t>
            </a:r>
            <a:r>
              <a:rPr lang="en-US" altLang="en-US" b="1" dirty="0">
                <a:latin typeface="Symbol" pitchFamily="18" charset="2"/>
                <a:cs typeface="Arial" charset="0"/>
              </a:rPr>
              <a:t>Q</a:t>
            </a:r>
            <a:r>
              <a:rPr lang="en-US" altLang="en-US" dirty="0">
                <a:latin typeface="Times New Roman" pitchFamily="18" charset="0"/>
                <a:cs typeface="Arial" charset="0"/>
              </a:rPr>
              <a:t>(1)</a:t>
            </a:r>
            <a:r>
              <a:rPr lang="en-US" altLang="en-US" dirty="0">
                <a:latin typeface="Arial" charset="0"/>
                <a:cs typeface="Arial" charset="0"/>
              </a:rPr>
              <a:t> memory (a few extra variables)?</a:t>
            </a:r>
          </a:p>
        </p:txBody>
      </p:sp>
    </p:spTree>
    <p:extLst>
      <p:ext uri="{BB962C8B-B14F-4D97-AF65-F5344CB8AC3E}">
        <p14:creationId xmlns:p14="http://schemas.microsoft.com/office/powerpoint/2010/main" val="21419428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31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r>
              <a:rPr lang="en-US" altLang="en-US" dirty="0">
                <a:latin typeface="Arial" charset="0"/>
                <a:cs typeface="Arial" charset="0"/>
              </a:rPr>
              <a:t>In-place Implementation</a:t>
            </a:r>
          </a:p>
        </p:txBody>
      </p:sp>
      <p:sp>
        <p:nvSpPr>
          <p:cNvPr id="14339"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Instead of implementing a min-heap, consider a max-heap:</a:t>
            </a:r>
          </a:p>
          <a:p>
            <a:pPr lvl="1"/>
            <a:r>
              <a:rPr lang="en-US" altLang="en-US" dirty="0">
                <a:latin typeface="Arial" charset="0"/>
                <a:cs typeface="Arial" charset="0"/>
              </a:rPr>
              <a:t>The maximum element is at the top of the heap</a:t>
            </a:r>
          </a:p>
          <a:p>
            <a:pPr marL="342900" lvl="1" indent="-342900">
              <a:buNone/>
            </a:pPr>
            <a:endParaRPr lang="en-US" altLang="en-US" sz="2000" dirty="0">
              <a:latin typeface="Arial" charset="0"/>
              <a:cs typeface="Arial" charset="0"/>
            </a:endParaRPr>
          </a:p>
          <a:p>
            <a:pPr marL="342900" lvl="1" indent="-342900">
              <a:buNone/>
            </a:pPr>
            <a:r>
              <a:rPr lang="en-US" altLang="en-US" sz="2000" dirty="0">
                <a:latin typeface="Arial" charset="0"/>
                <a:cs typeface="Arial" charset="0"/>
              </a:rPr>
              <a:t>	</a:t>
            </a:r>
            <a:r>
              <a:rPr lang="en-US" altLang="en-US" sz="2000" dirty="0">
                <a:solidFill>
                  <a:srgbClr val="FF0000"/>
                </a:solidFill>
                <a:latin typeface="Arial" charset="0"/>
                <a:cs typeface="Arial" charset="0"/>
              </a:rPr>
              <a:t>We then repeatedly pop the top object and move it to the end of the array</a:t>
            </a:r>
            <a:r>
              <a:rPr lang="en-US" altLang="en-US" sz="2000" dirty="0">
                <a:latin typeface="Arial" charset="0"/>
                <a:cs typeface="Arial" charset="0"/>
              </a:rPr>
              <a:t>.</a:t>
            </a:r>
          </a:p>
          <a:p>
            <a:pPr marL="342900" lvl="1" indent="-342900">
              <a:buNone/>
            </a:pPr>
            <a:endParaRPr lang="en-US" altLang="en-US" sz="2000" dirty="0">
              <a:latin typeface="Arial" charset="0"/>
              <a:cs typeface="Arial" charset="0"/>
            </a:endParaRPr>
          </a:p>
        </p:txBody>
      </p:sp>
    </p:spTree>
    <p:extLst>
      <p:ext uri="{BB962C8B-B14F-4D97-AF65-F5344CB8AC3E}">
        <p14:creationId xmlns:p14="http://schemas.microsoft.com/office/powerpoint/2010/main" val="66753143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1" descr="maxhea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3575" y="3368675"/>
            <a:ext cx="2735263" cy="173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3" name="Rectangle 2"/>
          <p:cNvSpPr>
            <a:spLocks noGrp="1" noChangeArrowheads="1"/>
          </p:cNvSpPr>
          <p:nvPr>
            <p:ph type="title"/>
          </p:nvPr>
        </p:nvSpPr>
        <p:spPr/>
        <p:txBody>
          <a:bodyPr/>
          <a:lstStyle/>
          <a:p>
            <a:r>
              <a:rPr lang="en-US" altLang="en-US" dirty="0">
                <a:latin typeface="Arial" charset="0"/>
                <a:cs typeface="Arial" charset="0"/>
              </a:rPr>
              <a:t>In-place Implementation</a:t>
            </a:r>
          </a:p>
        </p:txBody>
      </p:sp>
      <p:sp>
        <p:nvSpPr>
          <p:cNvPr id="15364"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Now, consider this unsorted array:</a:t>
            </a:r>
          </a:p>
          <a:p>
            <a:endParaRPr lang="en-US" altLang="en-US" dirty="0">
              <a:latin typeface="Arial" charset="0"/>
              <a:cs typeface="Arial" charset="0"/>
            </a:endParaRPr>
          </a:p>
          <a:p>
            <a:pPr>
              <a:buFont typeface="Arial" charset="0"/>
              <a:buNone/>
            </a:pPr>
            <a:endParaRPr lang="en-US" altLang="en-US" dirty="0">
              <a:latin typeface="Arial" charset="0"/>
              <a:cs typeface="Arial" charset="0"/>
            </a:endParaRPr>
          </a:p>
          <a:p>
            <a:pPr>
              <a:buFont typeface="Arial" charset="0"/>
              <a:buNone/>
            </a:pPr>
            <a:r>
              <a:rPr lang="en-US" altLang="en-US" dirty="0">
                <a:latin typeface="Arial" charset="0"/>
                <a:cs typeface="Arial" charset="0"/>
              </a:rPr>
              <a:t>	This array represents the following complete tree:</a:t>
            </a:r>
          </a:p>
          <a:p>
            <a:endParaRPr lang="en-US" altLang="en-US" dirty="0">
              <a:latin typeface="Arial" charset="0"/>
              <a:cs typeface="Arial" charset="0"/>
            </a:endParaRPr>
          </a:p>
          <a:p>
            <a:endParaRPr lang="en-US" altLang="en-US" dirty="0">
              <a:latin typeface="Arial" charset="0"/>
              <a:cs typeface="Arial" charset="0"/>
            </a:endParaRPr>
          </a:p>
          <a:p>
            <a:endParaRPr lang="en-US" altLang="en-US" dirty="0">
              <a:latin typeface="Arial" charset="0"/>
              <a:cs typeface="Arial" charset="0"/>
            </a:endParaRPr>
          </a:p>
          <a:p>
            <a:endParaRPr lang="en-US" altLang="en-US" dirty="0">
              <a:latin typeface="Arial" charset="0"/>
              <a:cs typeface="Arial" charset="0"/>
            </a:endParaRPr>
          </a:p>
          <a:p>
            <a:pPr>
              <a:buFont typeface="Arial" charset="0"/>
              <a:buNone/>
            </a:pPr>
            <a:endParaRPr lang="en-US" altLang="en-US" dirty="0">
              <a:latin typeface="Arial" charset="0"/>
              <a:cs typeface="Arial" charset="0"/>
            </a:endParaRPr>
          </a:p>
          <a:p>
            <a:pPr>
              <a:buFont typeface="Arial" charset="0"/>
              <a:buNone/>
            </a:pPr>
            <a:endParaRPr lang="en-US" altLang="en-US" dirty="0">
              <a:latin typeface="Arial" charset="0"/>
              <a:cs typeface="Arial" charset="0"/>
            </a:endParaRPr>
          </a:p>
        </p:txBody>
      </p:sp>
      <p:pic>
        <p:nvPicPr>
          <p:cNvPr id="15365" name="Picture 18" descr="heapsort0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71775" y="2076450"/>
            <a:ext cx="3313113" cy="423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618835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r>
              <a:rPr lang="en-US" altLang="en-US">
                <a:latin typeface="Arial" charset="0"/>
                <a:cs typeface="Arial" charset="0"/>
              </a:rPr>
              <a:t>Implementations</a:t>
            </a:r>
          </a:p>
        </p:txBody>
      </p:sp>
      <p:sp>
        <p:nvSpPr>
          <p:cNvPr id="12291"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Our goal is to make the run time of each operation as close to </a:t>
            </a:r>
            <a:r>
              <a:rPr lang="en-US" altLang="en-US" b="1" dirty="0">
                <a:latin typeface="Symbol" pitchFamily="18" charset="2"/>
                <a:cs typeface="Times New Roman" pitchFamily="18" charset="0"/>
              </a:rPr>
              <a:t>Q</a:t>
            </a:r>
            <a:r>
              <a:rPr lang="en-US" altLang="en-US" dirty="0">
                <a:latin typeface="Times New Roman" pitchFamily="18" charset="0"/>
                <a:cs typeface="Times New Roman" pitchFamily="18" charset="0"/>
              </a:rPr>
              <a:t>(1)</a:t>
            </a:r>
            <a:r>
              <a:rPr lang="en-US" altLang="en-US" dirty="0">
                <a:latin typeface="Arial" charset="0"/>
                <a:cs typeface="Arial" charset="0"/>
              </a:rPr>
              <a:t> as possible</a:t>
            </a:r>
          </a:p>
          <a:p>
            <a:pPr>
              <a:buFont typeface="Arial" charset="0"/>
              <a:buNone/>
            </a:pPr>
            <a:endParaRPr lang="en-US" altLang="en-US" dirty="0">
              <a:latin typeface="Arial" charset="0"/>
              <a:cs typeface="Arial" charset="0"/>
            </a:endParaRPr>
          </a:p>
          <a:p>
            <a:pPr>
              <a:buFont typeface="Arial" charset="0"/>
              <a:buNone/>
            </a:pPr>
            <a:r>
              <a:rPr lang="en-US" altLang="en-US" dirty="0">
                <a:latin typeface="Arial" charset="0"/>
                <a:cs typeface="Arial" charset="0"/>
              </a:rPr>
              <a:t>	We will look at an implementation using a data structure we already know:</a:t>
            </a:r>
          </a:p>
          <a:p>
            <a:pPr lvl="1"/>
            <a:r>
              <a:rPr lang="en-US" altLang="en-US" dirty="0">
                <a:solidFill>
                  <a:srgbClr val="FF0000"/>
                </a:solidFill>
                <a:latin typeface="Arial" charset="0"/>
                <a:cs typeface="Arial" charset="0"/>
              </a:rPr>
              <a:t>Multiple queues </a:t>
            </a:r>
            <a:r>
              <a:rPr lang="en-US" altLang="en-US" dirty="0">
                <a:latin typeface="Arial" charset="0"/>
                <a:cs typeface="Arial" charset="0"/>
              </a:rPr>
              <a:t>— one for each priority</a:t>
            </a:r>
          </a:p>
          <a:p>
            <a:pPr>
              <a:buFont typeface="Arial" charset="0"/>
              <a:buNone/>
            </a:pPr>
            <a:endParaRPr lang="en-US" altLang="en-US" dirty="0">
              <a:latin typeface="Arial" charset="0"/>
              <a:cs typeface="Arial" charset="0"/>
            </a:endParaRPr>
          </a:p>
          <a:p>
            <a:pPr>
              <a:buFont typeface="Arial" charset="0"/>
              <a:buNone/>
            </a:pPr>
            <a:r>
              <a:rPr lang="en-US" altLang="en-US" dirty="0">
                <a:latin typeface="Arial" charset="0"/>
                <a:cs typeface="Arial" charset="0"/>
              </a:rPr>
              <a:t>	Then we will introduce a more appropriate data structure:  </a:t>
            </a:r>
            <a:r>
              <a:rPr lang="en-US" altLang="en-US" i="1" dirty="0">
                <a:solidFill>
                  <a:srgbClr val="FF0000"/>
                </a:solidFill>
                <a:latin typeface="Arial" charset="0"/>
                <a:cs typeface="Arial" charset="0"/>
              </a:rPr>
              <a:t>heap</a:t>
            </a:r>
            <a:endParaRPr lang="en-US" altLang="en-US" i="1" dirty="0">
              <a:solidFill>
                <a:srgbClr val="FF0000"/>
              </a:solidFill>
              <a:latin typeface="Courier New" pitchFamily="49" charset="0"/>
              <a:cs typeface="Arial" charset="0"/>
            </a:endParaRP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1" descr="maxhea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3575" y="3365378"/>
            <a:ext cx="2735263" cy="173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7" name="Rectangle 2"/>
          <p:cNvSpPr>
            <a:spLocks noGrp="1" noChangeArrowheads="1"/>
          </p:cNvSpPr>
          <p:nvPr>
            <p:ph type="title"/>
          </p:nvPr>
        </p:nvSpPr>
        <p:spPr/>
        <p:txBody>
          <a:bodyPr/>
          <a:lstStyle/>
          <a:p>
            <a:r>
              <a:rPr lang="en-US" altLang="en-US" dirty="0">
                <a:latin typeface="Arial" charset="0"/>
                <a:cs typeface="Arial" charset="0"/>
              </a:rPr>
              <a:t>In-place Implementation</a:t>
            </a:r>
          </a:p>
        </p:txBody>
      </p:sp>
      <p:sp>
        <p:nvSpPr>
          <p:cNvPr id="16388" name="Rectangle 3"/>
          <p:cNvSpPr>
            <a:spLocks noGrp="1" noChangeArrowheads="1"/>
          </p:cNvSpPr>
          <p:nvPr>
            <p:ph type="body" idx="1"/>
          </p:nvPr>
        </p:nvSpPr>
        <p:spPr>
          <a:xfrm>
            <a:off x="457200" y="1600200"/>
            <a:ext cx="8229600" cy="4709120"/>
          </a:xfrm>
        </p:spPr>
        <p:txBody>
          <a:bodyPr>
            <a:normAutofit/>
          </a:bodyPr>
          <a:lstStyle/>
          <a:p>
            <a:pPr>
              <a:buFont typeface="Arial" charset="0"/>
              <a:buNone/>
            </a:pPr>
            <a:r>
              <a:rPr lang="en-US" altLang="en-US" dirty="0">
                <a:latin typeface="Arial" charset="0"/>
                <a:cs typeface="Arial" charset="0"/>
              </a:rPr>
              <a:t>	Now, consider this unsorted array:</a:t>
            </a:r>
          </a:p>
          <a:p>
            <a:endParaRPr lang="en-US" altLang="en-US" dirty="0">
              <a:latin typeface="Arial" charset="0"/>
              <a:cs typeface="Arial" charset="0"/>
            </a:endParaRPr>
          </a:p>
          <a:p>
            <a:pPr>
              <a:buFont typeface="Arial" charset="0"/>
              <a:buNone/>
            </a:pPr>
            <a:endParaRPr lang="en-US" altLang="en-US" dirty="0">
              <a:latin typeface="Arial" charset="0"/>
              <a:cs typeface="Arial" charset="0"/>
            </a:endParaRPr>
          </a:p>
          <a:p>
            <a:pPr>
              <a:buFont typeface="Arial" charset="0"/>
              <a:buNone/>
            </a:pPr>
            <a:r>
              <a:rPr lang="en-US" altLang="en-US" dirty="0">
                <a:latin typeface="Arial" charset="0"/>
                <a:cs typeface="Arial" charset="0"/>
              </a:rPr>
              <a:t>	Because we start at </a:t>
            </a:r>
            <a:r>
              <a:rPr lang="en-US" altLang="en-US" dirty="0">
                <a:latin typeface="Times New Roman" pitchFamily="18" charset="0"/>
                <a:cs typeface="Times New Roman" pitchFamily="18" charset="0"/>
              </a:rPr>
              <a:t>0</a:t>
            </a:r>
            <a:r>
              <a:rPr lang="en-US" altLang="en-US" dirty="0">
                <a:latin typeface="Arial" charset="0"/>
                <a:cs typeface="Arial" charset="0"/>
              </a:rPr>
              <a:t> (instead of </a:t>
            </a:r>
            <a:r>
              <a:rPr lang="en-US" altLang="en-US" dirty="0">
                <a:latin typeface="Times New Roman" pitchFamily="18" charset="0"/>
                <a:cs typeface="Times New Roman" pitchFamily="18" charset="0"/>
              </a:rPr>
              <a:t>1</a:t>
            </a:r>
            <a:r>
              <a:rPr lang="en-US" altLang="en-US" dirty="0">
                <a:latin typeface="Arial" charset="0"/>
                <a:cs typeface="Arial" charset="0"/>
              </a:rPr>
              <a:t> as in array storage of complete trees), we need different formulas for finding the children and parent</a:t>
            </a:r>
          </a:p>
          <a:p>
            <a:endParaRPr lang="en-US" altLang="en-US" dirty="0">
              <a:latin typeface="Arial" charset="0"/>
              <a:cs typeface="Arial" charset="0"/>
            </a:endParaRPr>
          </a:p>
          <a:p>
            <a:endParaRPr lang="en-US" altLang="en-US" dirty="0">
              <a:latin typeface="Arial" charset="0"/>
              <a:cs typeface="Arial" charset="0"/>
            </a:endParaRPr>
          </a:p>
          <a:p>
            <a:endParaRPr lang="en-US" altLang="en-US" dirty="0">
              <a:latin typeface="Arial" charset="0"/>
              <a:cs typeface="Arial" charset="0"/>
            </a:endParaRPr>
          </a:p>
          <a:p>
            <a:endParaRPr lang="en-US" altLang="en-US" dirty="0">
              <a:latin typeface="Arial" charset="0"/>
              <a:cs typeface="Arial" charset="0"/>
            </a:endParaRPr>
          </a:p>
          <a:p>
            <a:endParaRPr lang="en-US" altLang="en-US" dirty="0">
              <a:latin typeface="Arial" charset="0"/>
              <a:cs typeface="Arial" charset="0"/>
            </a:endParaRPr>
          </a:p>
          <a:p>
            <a:pPr>
              <a:buFont typeface="Arial" charset="0"/>
              <a:buNone/>
            </a:pPr>
            <a:r>
              <a:rPr lang="en-US" altLang="en-US" sz="1800" dirty="0">
                <a:latin typeface="Arial" charset="0"/>
                <a:cs typeface="Arial" charset="0"/>
              </a:rPr>
              <a:t>		Children		</a:t>
            </a:r>
            <a:r>
              <a:rPr lang="en-US" altLang="en-US" sz="1800" dirty="0">
                <a:latin typeface="Consolas" pitchFamily="49" charset="0"/>
                <a:cs typeface="Consolas" pitchFamily="49" charset="0"/>
              </a:rPr>
              <a:t>2*k + 1   2*k + 2</a:t>
            </a:r>
            <a:endParaRPr lang="en-US" altLang="en-US" sz="1800" dirty="0">
              <a:latin typeface="Arial" charset="0"/>
              <a:cs typeface="Arial" charset="0"/>
            </a:endParaRPr>
          </a:p>
          <a:p>
            <a:pPr>
              <a:buFont typeface="Arial" charset="0"/>
              <a:buNone/>
            </a:pPr>
            <a:r>
              <a:rPr lang="en-US" altLang="en-US" sz="1800" dirty="0">
                <a:latin typeface="Arial" charset="0"/>
                <a:cs typeface="Arial" charset="0"/>
              </a:rPr>
              <a:t>		Parent		</a:t>
            </a:r>
            <a:r>
              <a:rPr lang="en-US" altLang="en-US" sz="1800" dirty="0">
                <a:latin typeface="Consolas" pitchFamily="49" charset="0"/>
                <a:cs typeface="Consolas" pitchFamily="49" charset="0"/>
              </a:rPr>
              <a:t>(k + 1)/2 - 1</a:t>
            </a:r>
          </a:p>
        </p:txBody>
      </p:sp>
      <p:pic>
        <p:nvPicPr>
          <p:cNvPr id="16389" name="Picture 18" descr="heapsort0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71775" y="2076450"/>
            <a:ext cx="3313113" cy="423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7178488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Rectangle 2"/>
          <p:cNvSpPr>
            <a:spLocks noGrp="1" noChangeArrowheads="1"/>
          </p:cNvSpPr>
          <p:nvPr>
            <p:ph type="title"/>
          </p:nvPr>
        </p:nvSpPr>
        <p:spPr/>
        <p:txBody>
          <a:bodyPr/>
          <a:lstStyle/>
          <a:p>
            <a:r>
              <a:rPr lang="en-US" altLang="en-US">
                <a:latin typeface="Arial" charset="0"/>
                <a:cs typeface="Arial" charset="0"/>
              </a:rPr>
              <a:t>Example Heap Sort</a:t>
            </a:r>
          </a:p>
        </p:txBody>
      </p:sp>
      <p:sp>
        <p:nvSpPr>
          <p:cNvPr id="31748"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First, we must convert the unordered array with </a:t>
            </a:r>
            <a:r>
              <a:rPr lang="en-US" altLang="en-US" i="1" dirty="0">
                <a:latin typeface="Times New Roman" pitchFamily="18" charset="0"/>
                <a:cs typeface="Arial" charset="0"/>
              </a:rPr>
              <a:t>n</a:t>
            </a:r>
            <a:r>
              <a:rPr lang="en-US" altLang="en-US" dirty="0">
                <a:latin typeface="Times New Roman" pitchFamily="18" charset="0"/>
                <a:cs typeface="Arial" charset="0"/>
              </a:rPr>
              <a:t> = 10</a:t>
            </a:r>
            <a:r>
              <a:rPr lang="en-US" altLang="en-US" dirty="0">
                <a:latin typeface="Arial" charset="0"/>
                <a:cs typeface="Arial" charset="0"/>
              </a:rPr>
              <a:t> elements into a max-heap</a:t>
            </a:r>
          </a:p>
          <a:p>
            <a:endParaRPr lang="en-US" altLang="en-US" dirty="0">
              <a:latin typeface="Arial" charset="0"/>
              <a:cs typeface="Arial" charset="0"/>
            </a:endParaRPr>
          </a:p>
          <a:p>
            <a:pPr>
              <a:buFont typeface="Arial" charset="0"/>
              <a:buNone/>
            </a:pPr>
            <a:endParaRPr lang="en-US" altLang="en-US" dirty="0">
              <a:latin typeface="Arial" charset="0"/>
              <a:cs typeface="Arial" charset="0"/>
            </a:endParaRPr>
          </a:p>
          <a:p>
            <a:pPr>
              <a:buFont typeface="Arial" charset="0"/>
              <a:buNone/>
            </a:pPr>
            <a:r>
              <a:rPr lang="en-US" altLang="en-US" dirty="0">
                <a:latin typeface="Arial" charset="0"/>
                <a:cs typeface="Arial" charset="0"/>
              </a:rPr>
              <a:t>	None of the leaf nodes need to</a:t>
            </a:r>
            <a:br>
              <a:rPr lang="en-US" altLang="en-US" dirty="0">
                <a:latin typeface="Arial" charset="0"/>
                <a:cs typeface="Arial" charset="0"/>
              </a:rPr>
            </a:br>
            <a:r>
              <a:rPr lang="en-US" altLang="en-US" dirty="0">
                <a:latin typeface="Arial" charset="0"/>
                <a:cs typeface="Arial" charset="0"/>
              </a:rPr>
              <a:t>be percolated down, and the last</a:t>
            </a:r>
            <a:br>
              <a:rPr lang="en-US" altLang="en-US" dirty="0">
                <a:latin typeface="Arial" charset="0"/>
                <a:cs typeface="Arial" charset="0"/>
              </a:rPr>
            </a:br>
            <a:r>
              <a:rPr lang="en-US" altLang="en-US" dirty="0">
                <a:latin typeface="Arial" charset="0"/>
                <a:cs typeface="Arial" charset="0"/>
              </a:rPr>
              <a:t>non-leaf node is in position </a:t>
            </a:r>
            <a:r>
              <a:rPr lang="en-US" altLang="en-US" i="1" dirty="0">
                <a:latin typeface="Times New Roman" pitchFamily="18" charset="0"/>
                <a:cs typeface="Arial" charset="0"/>
              </a:rPr>
              <a:t>n</a:t>
            </a:r>
            <a:r>
              <a:rPr lang="en-US" altLang="en-US" dirty="0">
                <a:latin typeface="Times New Roman" pitchFamily="18" charset="0"/>
                <a:cs typeface="Arial" charset="0"/>
              </a:rPr>
              <a:t>/2-1</a:t>
            </a:r>
          </a:p>
          <a:p>
            <a:pPr>
              <a:buFont typeface="Arial" charset="0"/>
              <a:buNone/>
            </a:pPr>
            <a:endParaRPr lang="en-US" altLang="en-US" dirty="0">
              <a:latin typeface="Arial" charset="0"/>
              <a:cs typeface="Arial" charset="0"/>
            </a:endParaRPr>
          </a:p>
          <a:p>
            <a:pPr>
              <a:buFont typeface="Arial" charset="0"/>
              <a:buNone/>
            </a:pPr>
            <a:r>
              <a:rPr lang="en-US" altLang="en-US" dirty="0">
                <a:latin typeface="Arial" charset="0"/>
                <a:cs typeface="Arial" charset="0"/>
              </a:rPr>
              <a:t>	Thus we start with position </a:t>
            </a:r>
            <a:r>
              <a:rPr lang="en-US" altLang="en-US" dirty="0">
                <a:latin typeface="Times New Roman" pitchFamily="18" charset="0"/>
                <a:cs typeface="Arial" charset="0"/>
              </a:rPr>
              <a:t>10/2-1 = 4</a:t>
            </a:r>
            <a:endParaRPr lang="en-US" altLang="en-US" dirty="0">
              <a:latin typeface="Arial" charset="0"/>
              <a:cs typeface="Arial" charset="0"/>
            </a:endParaRPr>
          </a:p>
        </p:txBody>
      </p:sp>
      <p:pic>
        <p:nvPicPr>
          <p:cNvPr id="31749" name="Picture 5" descr="heapsort0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71775" y="2428875"/>
            <a:ext cx="3313113" cy="423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21" descr="maxheap"/>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08104" y="3056187"/>
            <a:ext cx="2735263" cy="173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6839860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r>
              <a:rPr lang="en-US" altLang="en-US">
                <a:latin typeface="Arial" charset="0"/>
                <a:cs typeface="Arial" charset="0"/>
              </a:rPr>
              <a:t>Example Heap Sort</a:t>
            </a:r>
          </a:p>
        </p:txBody>
      </p:sp>
      <p:sp>
        <p:nvSpPr>
          <p:cNvPr id="32771"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We compare 3 with its child and swap them</a:t>
            </a:r>
          </a:p>
        </p:txBody>
      </p:sp>
      <p:pic>
        <p:nvPicPr>
          <p:cNvPr id="32772" name="Picture 5" descr="heapify2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71775" y="2708275"/>
            <a:ext cx="2906713" cy="1023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5311385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r>
              <a:rPr lang="en-US" altLang="en-US">
                <a:latin typeface="Arial" charset="0"/>
                <a:cs typeface="Arial" charset="0"/>
              </a:rPr>
              <a:t>Example Heap Sort</a:t>
            </a:r>
          </a:p>
        </p:txBody>
      </p:sp>
      <p:sp>
        <p:nvSpPr>
          <p:cNvPr id="33795"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We compare 17 with its two children and swap it with the maximum child (81)</a:t>
            </a:r>
          </a:p>
        </p:txBody>
      </p:sp>
      <p:pic>
        <p:nvPicPr>
          <p:cNvPr id="33796" name="Picture 6" descr="heapify2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71775" y="2708275"/>
            <a:ext cx="2906713" cy="1023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3679601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lstStyle/>
          <a:p>
            <a:r>
              <a:rPr lang="en-US" altLang="en-US">
                <a:latin typeface="Arial" charset="0"/>
                <a:cs typeface="Arial" charset="0"/>
              </a:rPr>
              <a:t>Example Heap Sort</a:t>
            </a:r>
          </a:p>
        </p:txBody>
      </p:sp>
      <p:sp>
        <p:nvSpPr>
          <p:cNvPr id="34819"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We compare 28 with its two children, 63 and 34, and swap it with the largest child</a:t>
            </a:r>
          </a:p>
        </p:txBody>
      </p:sp>
      <p:pic>
        <p:nvPicPr>
          <p:cNvPr id="34820" name="Picture 7" descr="heapify2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70188" y="2725738"/>
            <a:ext cx="2906712" cy="1023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1320037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lstStyle/>
          <a:p>
            <a:r>
              <a:rPr lang="en-US" altLang="en-US">
                <a:latin typeface="Arial" charset="0"/>
                <a:cs typeface="Arial" charset="0"/>
              </a:rPr>
              <a:t>Example Heap Sort</a:t>
            </a:r>
          </a:p>
        </p:txBody>
      </p:sp>
      <p:sp>
        <p:nvSpPr>
          <p:cNvPr id="35843"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We compare 52 with its children, swap it with the largest</a:t>
            </a:r>
          </a:p>
          <a:p>
            <a:pPr lvl="1"/>
            <a:r>
              <a:rPr lang="en-US" altLang="en-US">
                <a:latin typeface="Arial" charset="0"/>
                <a:cs typeface="Arial" charset="0"/>
              </a:rPr>
              <a:t>Recursing, no further swaps are needed</a:t>
            </a:r>
          </a:p>
        </p:txBody>
      </p:sp>
      <p:pic>
        <p:nvPicPr>
          <p:cNvPr id="35844" name="Picture 8" descr="heapify2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71775" y="2708275"/>
            <a:ext cx="2906713" cy="158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3976987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p:txBody>
          <a:bodyPr/>
          <a:lstStyle/>
          <a:p>
            <a:r>
              <a:rPr lang="en-US" altLang="en-US">
                <a:latin typeface="Arial" charset="0"/>
                <a:cs typeface="Arial" charset="0"/>
              </a:rPr>
              <a:t>Example Heap Sort</a:t>
            </a:r>
          </a:p>
        </p:txBody>
      </p:sp>
      <p:sp>
        <p:nvSpPr>
          <p:cNvPr id="36867"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Finally, we swap the root with its largest child, and recurse, swapping 46 again with 81, and then again with 70</a:t>
            </a:r>
          </a:p>
        </p:txBody>
      </p:sp>
      <p:pic>
        <p:nvPicPr>
          <p:cNvPr id="36868" name="Picture 4" descr="heapify2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71775" y="2746375"/>
            <a:ext cx="2906713" cy="3240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3905694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p:txBody>
          <a:bodyPr/>
          <a:lstStyle/>
          <a:p>
            <a:r>
              <a:rPr lang="en-US" altLang="en-US">
                <a:latin typeface="Arial" charset="0"/>
                <a:cs typeface="Arial" charset="0"/>
              </a:rPr>
              <a:t>Heap Sort Example</a:t>
            </a:r>
          </a:p>
        </p:txBody>
      </p:sp>
      <p:sp>
        <p:nvSpPr>
          <p:cNvPr id="37891"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We have now converted the unsorted array</a:t>
            </a:r>
            <a:br>
              <a:rPr lang="en-US" altLang="en-US">
                <a:latin typeface="Arial" charset="0"/>
                <a:cs typeface="Arial" charset="0"/>
              </a:rPr>
            </a:br>
            <a:br>
              <a:rPr lang="en-US" altLang="en-US">
                <a:latin typeface="Arial" charset="0"/>
                <a:cs typeface="Arial" charset="0"/>
              </a:rPr>
            </a:br>
            <a:endParaRPr lang="en-US" altLang="en-US">
              <a:latin typeface="Arial" charset="0"/>
              <a:cs typeface="Arial" charset="0"/>
            </a:endParaRPr>
          </a:p>
          <a:p>
            <a:pPr>
              <a:buFont typeface="Arial" charset="0"/>
              <a:buNone/>
            </a:pPr>
            <a:r>
              <a:rPr lang="en-US" altLang="en-US">
                <a:latin typeface="Arial" charset="0"/>
                <a:cs typeface="Arial" charset="0"/>
              </a:rPr>
              <a:t>	into a max-heap:</a:t>
            </a:r>
          </a:p>
        </p:txBody>
      </p:sp>
      <p:pic>
        <p:nvPicPr>
          <p:cNvPr id="37892" name="Picture 8" descr="heapsort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29396" y="2997200"/>
            <a:ext cx="4214812" cy="2533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893" name="Picture 9" descr="heapsort0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99792" y="2060848"/>
            <a:ext cx="3529012" cy="45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9015632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4" name="Picture 7" descr="heapsort0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70125" y="3482975"/>
            <a:ext cx="4221163" cy="311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15" name="Rectangle 2"/>
          <p:cNvSpPr>
            <a:spLocks noGrp="1" noChangeArrowheads="1"/>
          </p:cNvSpPr>
          <p:nvPr>
            <p:ph type="title"/>
          </p:nvPr>
        </p:nvSpPr>
        <p:spPr/>
        <p:txBody>
          <a:bodyPr/>
          <a:lstStyle/>
          <a:p>
            <a:r>
              <a:rPr lang="en-US" altLang="en-US">
                <a:latin typeface="Arial" charset="0"/>
                <a:cs typeface="Arial" charset="0"/>
              </a:rPr>
              <a:t>Heap Sort Example</a:t>
            </a:r>
          </a:p>
        </p:txBody>
      </p:sp>
      <p:sp>
        <p:nvSpPr>
          <p:cNvPr id="38916"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We pop the maximum element of this heap</a:t>
            </a:r>
          </a:p>
          <a:p>
            <a:endParaRPr lang="en-US" altLang="en-US" dirty="0">
              <a:latin typeface="Arial" charset="0"/>
              <a:cs typeface="Arial" charset="0"/>
            </a:endParaRPr>
          </a:p>
          <a:p>
            <a:endParaRPr lang="en-US" altLang="en-US" dirty="0">
              <a:latin typeface="Arial" charset="0"/>
              <a:cs typeface="Arial" charset="0"/>
            </a:endParaRPr>
          </a:p>
          <a:p>
            <a:pPr>
              <a:buFont typeface="Arial" charset="0"/>
              <a:buNone/>
            </a:pPr>
            <a:r>
              <a:rPr lang="en-US" altLang="en-US" dirty="0">
                <a:latin typeface="Arial" charset="0"/>
                <a:cs typeface="Arial" charset="0"/>
              </a:rPr>
              <a:t>	This leaves a gap at the back of the array:</a:t>
            </a:r>
          </a:p>
        </p:txBody>
      </p:sp>
      <p:pic>
        <p:nvPicPr>
          <p:cNvPr id="38917" name="Picture 6" descr="heapsort0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25725" y="1916113"/>
            <a:ext cx="3500438" cy="77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18" name="Oval 8"/>
          <p:cNvSpPr>
            <a:spLocks noChangeArrowheads="1"/>
          </p:cNvSpPr>
          <p:nvPr/>
        </p:nvSpPr>
        <p:spPr bwMode="auto">
          <a:xfrm>
            <a:off x="3408363" y="4970463"/>
            <a:ext cx="490537" cy="577850"/>
          </a:xfrm>
          <a:prstGeom prst="ellipse">
            <a:avLst/>
          </a:prstGeom>
          <a:noFill/>
          <a:ln w="38100">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CA" altLang="en-US"/>
          </a:p>
        </p:txBody>
      </p:sp>
    </p:spTree>
    <p:extLst>
      <p:ext uri="{BB962C8B-B14F-4D97-AF65-F5344CB8AC3E}">
        <p14:creationId xmlns:p14="http://schemas.microsoft.com/office/powerpoint/2010/main" val="227584872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4"/>
          <p:cNvSpPr>
            <a:spLocks noGrp="1" noChangeArrowheads="1"/>
          </p:cNvSpPr>
          <p:nvPr>
            <p:ph type="title"/>
          </p:nvPr>
        </p:nvSpPr>
        <p:spPr/>
        <p:txBody>
          <a:bodyPr/>
          <a:lstStyle/>
          <a:p>
            <a:r>
              <a:rPr lang="en-US" altLang="en-US">
                <a:latin typeface="Arial" charset="0"/>
                <a:cs typeface="Arial" charset="0"/>
              </a:rPr>
              <a:t>Heap Sort Example</a:t>
            </a:r>
          </a:p>
        </p:txBody>
      </p:sp>
      <p:sp>
        <p:nvSpPr>
          <p:cNvPr id="39939" name="Rectangle 5"/>
          <p:cNvSpPr>
            <a:spLocks noGrp="1" noChangeArrowheads="1"/>
          </p:cNvSpPr>
          <p:nvPr>
            <p:ph type="body" idx="1"/>
          </p:nvPr>
        </p:nvSpPr>
        <p:spPr/>
        <p:txBody>
          <a:bodyPr/>
          <a:lstStyle/>
          <a:p>
            <a:pPr>
              <a:buFont typeface="Arial" charset="0"/>
              <a:buNone/>
            </a:pPr>
            <a:r>
              <a:rPr lang="en-US" altLang="en-US">
                <a:latin typeface="Arial" charset="0"/>
                <a:cs typeface="Arial" charset="0"/>
              </a:rPr>
              <a:t>	This is the last entry in the array, so why not fill it with the largest element?</a:t>
            </a:r>
          </a:p>
          <a:p>
            <a:endParaRPr lang="en-US" altLang="en-US">
              <a:latin typeface="Arial" charset="0"/>
              <a:cs typeface="Arial" charset="0"/>
            </a:endParaRPr>
          </a:p>
          <a:p>
            <a:endParaRPr lang="en-US" altLang="en-US">
              <a:latin typeface="Arial" charset="0"/>
              <a:cs typeface="Arial" charset="0"/>
            </a:endParaRPr>
          </a:p>
          <a:p>
            <a:pPr>
              <a:buFont typeface="Arial" charset="0"/>
              <a:buNone/>
            </a:pPr>
            <a:r>
              <a:rPr lang="en-US" altLang="en-US">
                <a:latin typeface="Arial" charset="0"/>
                <a:cs typeface="Arial" charset="0"/>
              </a:rPr>
              <a:t>	Repeat this process:  pop the maximum element, and then insert it at the end of the array:</a:t>
            </a:r>
          </a:p>
        </p:txBody>
      </p:sp>
      <p:pic>
        <p:nvPicPr>
          <p:cNvPr id="39940" name="Picture 7" descr="heapsort0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2550" y="2179638"/>
            <a:ext cx="3495675" cy="601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41" name="Picture 8" descr="heapsort0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33663" y="3716338"/>
            <a:ext cx="3498850" cy="1439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332008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idx="4294967295"/>
          </p:nvPr>
        </p:nvSpPr>
        <p:spPr/>
        <p:txBody>
          <a:bodyPr/>
          <a:lstStyle/>
          <a:p>
            <a:r>
              <a:rPr lang="en-US" altLang="en-US">
                <a:latin typeface="Arial" charset="0"/>
                <a:cs typeface="Arial" charset="0"/>
              </a:rPr>
              <a:t>Multiple Queues</a:t>
            </a:r>
            <a:endParaRPr lang="en-US" altLang="en-US" sz="3600">
              <a:latin typeface="Arial" charset="0"/>
              <a:cs typeface="Arial" charset="0"/>
            </a:endParaRPr>
          </a:p>
        </p:txBody>
      </p:sp>
      <p:sp>
        <p:nvSpPr>
          <p:cNvPr id="13315" name="Rectangle 3"/>
          <p:cNvSpPr>
            <a:spLocks noGrp="1" noChangeArrowheads="1"/>
          </p:cNvSpPr>
          <p:nvPr>
            <p:ph type="body" idx="4294967295"/>
          </p:nvPr>
        </p:nvSpPr>
        <p:spPr/>
        <p:txBody>
          <a:bodyPr/>
          <a:lstStyle/>
          <a:p>
            <a:pPr>
              <a:buFont typeface="Arial" charset="0"/>
              <a:buNone/>
            </a:pPr>
            <a:r>
              <a:rPr lang="en-US" altLang="en-US" sz="2400" dirty="0">
                <a:latin typeface="Arial" charset="0"/>
                <a:cs typeface="Arial" charset="0"/>
              </a:rPr>
              <a:t>	</a:t>
            </a:r>
            <a:r>
              <a:rPr lang="en-US" altLang="en-US" dirty="0">
                <a:latin typeface="Arial" charset="0"/>
                <a:cs typeface="Arial" charset="0"/>
              </a:rPr>
              <a:t>Assume there is a fixed number of priorities, say </a:t>
            </a:r>
            <a:r>
              <a:rPr lang="en-US" altLang="en-US" i="1" dirty="0">
                <a:latin typeface="Times New Roman" pitchFamily="18" charset="0"/>
                <a:cs typeface="Arial" charset="0"/>
              </a:rPr>
              <a:t>M</a:t>
            </a:r>
          </a:p>
          <a:p>
            <a:pPr lvl="1"/>
            <a:r>
              <a:rPr lang="en-US" altLang="en-US" dirty="0">
                <a:latin typeface="Arial" charset="0"/>
                <a:cs typeface="Arial" charset="0"/>
              </a:rPr>
              <a:t>Create an array of </a:t>
            </a:r>
            <a:r>
              <a:rPr lang="en-US" altLang="en-US" i="1" dirty="0">
                <a:latin typeface="Times New Roman" pitchFamily="18" charset="0"/>
                <a:cs typeface="Arial" charset="0"/>
              </a:rPr>
              <a:t>M</a:t>
            </a:r>
            <a:r>
              <a:rPr lang="en-US" altLang="en-US" dirty="0">
                <a:latin typeface="Arial" charset="0"/>
                <a:cs typeface="Arial" charset="0"/>
              </a:rPr>
              <a:t> queues</a:t>
            </a:r>
          </a:p>
          <a:p>
            <a:pPr lvl="1"/>
            <a:r>
              <a:rPr lang="en-US" altLang="en-US" dirty="0">
                <a:latin typeface="Arial" charset="0"/>
                <a:cs typeface="Arial" charset="0"/>
              </a:rPr>
              <a:t>Push a new object onto the queue corresponding to the priority</a:t>
            </a:r>
          </a:p>
          <a:p>
            <a:pPr lvl="1"/>
            <a:r>
              <a:rPr lang="en-US" altLang="en-US" dirty="0">
                <a:latin typeface="Arial" charset="0"/>
                <a:cs typeface="Arial" charset="0"/>
              </a:rPr>
              <a:t>Top and pop find the first non-empty queue with highest priority</a:t>
            </a: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r>
              <a:rPr lang="en-US" altLang="en-US">
                <a:latin typeface="Arial" charset="0"/>
                <a:cs typeface="Arial" charset="0"/>
              </a:rPr>
              <a:t>Heap Sort Example</a:t>
            </a:r>
          </a:p>
        </p:txBody>
      </p:sp>
      <p:sp>
        <p:nvSpPr>
          <p:cNvPr id="40963"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Repeat this process</a:t>
            </a:r>
          </a:p>
          <a:p>
            <a:pPr lvl="1"/>
            <a:r>
              <a:rPr lang="en-US" altLang="en-US">
                <a:latin typeface="Arial" charset="0"/>
                <a:cs typeface="Arial" charset="0"/>
              </a:rPr>
              <a:t>Pop and append 70</a:t>
            </a:r>
          </a:p>
          <a:p>
            <a:pPr lvl="1"/>
            <a:endParaRPr lang="en-US" altLang="en-US">
              <a:latin typeface="Arial" charset="0"/>
              <a:cs typeface="Arial" charset="0"/>
            </a:endParaRPr>
          </a:p>
          <a:p>
            <a:pPr lvl="1"/>
            <a:endParaRPr lang="en-US" altLang="en-US">
              <a:latin typeface="Arial" charset="0"/>
              <a:cs typeface="Arial" charset="0"/>
            </a:endParaRPr>
          </a:p>
          <a:p>
            <a:pPr lvl="1"/>
            <a:endParaRPr lang="en-US" altLang="en-US">
              <a:latin typeface="Arial" charset="0"/>
              <a:cs typeface="Arial" charset="0"/>
            </a:endParaRPr>
          </a:p>
          <a:p>
            <a:pPr lvl="1"/>
            <a:endParaRPr lang="en-US" altLang="en-US">
              <a:latin typeface="Arial" charset="0"/>
              <a:cs typeface="Arial" charset="0"/>
            </a:endParaRPr>
          </a:p>
          <a:p>
            <a:pPr lvl="1"/>
            <a:endParaRPr lang="en-US" altLang="en-US">
              <a:latin typeface="Arial" charset="0"/>
              <a:cs typeface="Arial" charset="0"/>
            </a:endParaRPr>
          </a:p>
          <a:p>
            <a:pPr lvl="1"/>
            <a:r>
              <a:rPr lang="en-US" altLang="en-US">
                <a:latin typeface="Arial" charset="0"/>
                <a:cs typeface="Arial" charset="0"/>
              </a:rPr>
              <a:t>Pop and append 63</a:t>
            </a:r>
          </a:p>
        </p:txBody>
      </p:sp>
      <p:pic>
        <p:nvPicPr>
          <p:cNvPr id="40964" name="Picture 6" descr="heapsort0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7313" y="2276475"/>
            <a:ext cx="3498850" cy="143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65" name="Picture 7" descr="heapsort0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27313" y="4217988"/>
            <a:ext cx="3498850" cy="1439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1255874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r>
              <a:rPr lang="en-US" altLang="en-US">
                <a:latin typeface="Arial" charset="0"/>
                <a:cs typeface="Arial" charset="0"/>
              </a:rPr>
              <a:t>Heap Sort Example</a:t>
            </a:r>
          </a:p>
        </p:txBody>
      </p:sp>
      <p:sp>
        <p:nvSpPr>
          <p:cNvPr id="41987"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We have the 4 largest elements in order</a:t>
            </a:r>
          </a:p>
          <a:p>
            <a:pPr lvl="1"/>
            <a:r>
              <a:rPr lang="en-US" altLang="en-US">
                <a:latin typeface="Arial" charset="0"/>
                <a:cs typeface="Arial" charset="0"/>
              </a:rPr>
              <a:t>Pop and append 52</a:t>
            </a:r>
          </a:p>
          <a:p>
            <a:pPr lvl="1"/>
            <a:endParaRPr lang="en-US" altLang="en-US">
              <a:latin typeface="Arial" charset="0"/>
              <a:cs typeface="Arial" charset="0"/>
            </a:endParaRPr>
          </a:p>
          <a:p>
            <a:pPr lvl="1"/>
            <a:endParaRPr lang="en-US" altLang="en-US">
              <a:latin typeface="Arial" charset="0"/>
              <a:cs typeface="Arial" charset="0"/>
            </a:endParaRPr>
          </a:p>
          <a:p>
            <a:pPr lvl="1"/>
            <a:endParaRPr lang="en-US" altLang="en-US">
              <a:latin typeface="Arial" charset="0"/>
              <a:cs typeface="Arial" charset="0"/>
            </a:endParaRPr>
          </a:p>
          <a:p>
            <a:pPr lvl="1"/>
            <a:endParaRPr lang="en-US" altLang="en-US">
              <a:latin typeface="Arial" charset="0"/>
              <a:cs typeface="Arial" charset="0"/>
            </a:endParaRPr>
          </a:p>
          <a:p>
            <a:pPr lvl="1"/>
            <a:endParaRPr lang="en-US" altLang="en-US">
              <a:latin typeface="Arial" charset="0"/>
              <a:cs typeface="Arial" charset="0"/>
            </a:endParaRPr>
          </a:p>
          <a:p>
            <a:pPr lvl="1"/>
            <a:r>
              <a:rPr lang="en-US" altLang="en-US">
                <a:latin typeface="Arial" charset="0"/>
                <a:cs typeface="Arial" charset="0"/>
              </a:rPr>
              <a:t>Pop and append 46</a:t>
            </a:r>
          </a:p>
        </p:txBody>
      </p:sp>
      <p:pic>
        <p:nvPicPr>
          <p:cNvPr id="41988" name="Picture 7" descr="heapsort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7313" y="4214813"/>
            <a:ext cx="3498850" cy="1439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89" name="Picture 6" descr="heapsort0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27313" y="2276475"/>
            <a:ext cx="3498850" cy="143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2373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4"/>
          <p:cNvSpPr>
            <a:spLocks noGrp="1" noChangeArrowheads="1"/>
          </p:cNvSpPr>
          <p:nvPr>
            <p:ph type="title"/>
          </p:nvPr>
        </p:nvSpPr>
        <p:spPr/>
        <p:txBody>
          <a:bodyPr/>
          <a:lstStyle/>
          <a:p>
            <a:r>
              <a:rPr lang="en-US" altLang="en-US">
                <a:latin typeface="Arial" charset="0"/>
                <a:cs typeface="Arial" charset="0"/>
              </a:rPr>
              <a:t>Heap Sort Example</a:t>
            </a:r>
          </a:p>
        </p:txBody>
      </p:sp>
      <p:sp>
        <p:nvSpPr>
          <p:cNvPr id="43011" name="Rectangle 5"/>
          <p:cNvSpPr>
            <a:spLocks noGrp="1" noChangeArrowheads="1"/>
          </p:cNvSpPr>
          <p:nvPr>
            <p:ph type="body" idx="1"/>
          </p:nvPr>
        </p:nvSpPr>
        <p:spPr/>
        <p:txBody>
          <a:bodyPr/>
          <a:lstStyle/>
          <a:p>
            <a:pPr>
              <a:buFont typeface="Arial" charset="0"/>
              <a:buNone/>
            </a:pPr>
            <a:r>
              <a:rPr lang="en-US" altLang="en-US">
                <a:latin typeface="Arial" charset="0"/>
                <a:cs typeface="Arial" charset="0"/>
              </a:rPr>
              <a:t>	Continuing...</a:t>
            </a:r>
          </a:p>
          <a:p>
            <a:pPr lvl="1"/>
            <a:r>
              <a:rPr lang="en-US" altLang="en-US">
                <a:latin typeface="Arial" charset="0"/>
                <a:cs typeface="Arial" charset="0"/>
              </a:rPr>
              <a:t>Pop and append 34</a:t>
            </a:r>
          </a:p>
          <a:p>
            <a:pPr lvl="1"/>
            <a:endParaRPr lang="en-US" altLang="en-US">
              <a:latin typeface="Arial" charset="0"/>
              <a:cs typeface="Arial" charset="0"/>
            </a:endParaRPr>
          </a:p>
          <a:p>
            <a:pPr lvl="1"/>
            <a:endParaRPr lang="en-US" altLang="en-US">
              <a:latin typeface="Arial" charset="0"/>
              <a:cs typeface="Arial" charset="0"/>
            </a:endParaRPr>
          </a:p>
          <a:p>
            <a:pPr lvl="1"/>
            <a:endParaRPr lang="en-US" altLang="en-US">
              <a:latin typeface="Arial" charset="0"/>
              <a:cs typeface="Arial" charset="0"/>
            </a:endParaRPr>
          </a:p>
          <a:p>
            <a:pPr lvl="1"/>
            <a:endParaRPr lang="en-US" altLang="en-US">
              <a:latin typeface="Arial" charset="0"/>
              <a:cs typeface="Arial" charset="0"/>
            </a:endParaRPr>
          </a:p>
          <a:p>
            <a:pPr lvl="1"/>
            <a:endParaRPr lang="en-US" altLang="en-US">
              <a:latin typeface="Arial" charset="0"/>
              <a:cs typeface="Arial" charset="0"/>
            </a:endParaRPr>
          </a:p>
          <a:p>
            <a:pPr lvl="1"/>
            <a:r>
              <a:rPr lang="en-US" altLang="en-US">
                <a:latin typeface="Arial" charset="0"/>
                <a:cs typeface="Arial" charset="0"/>
              </a:rPr>
              <a:t>Pop and append 28</a:t>
            </a:r>
          </a:p>
        </p:txBody>
      </p:sp>
      <p:pic>
        <p:nvPicPr>
          <p:cNvPr id="43012" name="Picture 7" descr="heapsort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7313" y="4214813"/>
            <a:ext cx="3498850" cy="1439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13" name="Picture 6" descr="heapsort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27313" y="2276475"/>
            <a:ext cx="3498850" cy="143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8062638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5"/>
          <p:cNvSpPr>
            <a:spLocks noGrp="1" noChangeArrowheads="1"/>
          </p:cNvSpPr>
          <p:nvPr>
            <p:ph type="body" idx="1"/>
          </p:nvPr>
        </p:nvSpPr>
        <p:spPr/>
        <p:txBody>
          <a:bodyPr/>
          <a:lstStyle/>
          <a:p>
            <a:pPr>
              <a:buFont typeface="Arial" charset="0"/>
              <a:buNone/>
            </a:pPr>
            <a:r>
              <a:rPr lang="en-US" altLang="en-US">
                <a:latin typeface="Arial" charset="0"/>
                <a:cs typeface="Arial" charset="0"/>
              </a:rPr>
              <a:t>	Finally, we can pop 17, insert it into the 2</a:t>
            </a:r>
            <a:r>
              <a:rPr lang="en-US" altLang="en-US" baseline="30000">
                <a:latin typeface="Arial" charset="0"/>
                <a:cs typeface="Arial" charset="0"/>
              </a:rPr>
              <a:t>nd</a:t>
            </a:r>
            <a:r>
              <a:rPr lang="en-US" altLang="en-US">
                <a:latin typeface="Arial" charset="0"/>
                <a:cs typeface="Arial" charset="0"/>
              </a:rPr>
              <a:t> location, and the resulting array is sorted</a:t>
            </a:r>
          </a:p>
        </p:txBody>
      </p:sp>
      <p:pic>
        <p:nvPicPr>
          <p:cNvPr id="44035" name="Picture 6" descr="heapsort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7313" y="2276475"/>
            <a:ext cx="3498850" cy="143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036" name="Rectangle 4"/>
          <p:cNvSpPr>
            <a:spLocks noGrp="1" noChangeArrowheads="1"/>
          </p:cNvSpPr>
          <p:nvPr>
            <p:ph type="title"/>
          </p:nvPr>
        </p:nvSpPr>
        <p:spPr/>
        <p:txBody>
          <a:bodyPr/>
          <a:lstStyle/>
          <a:p>
            <a:r>
              <a:rPr lang="en-US" altLang="en-US">
                <a:latin typeface="Arial" charset="0"/>
                <a:cs typeface="Arial" charset="0"/>
              </a:rPr>
              <a:t>Heap Sort Example</a:t>
            </a:r>
          </a:p>
        </p:txBody>
      </p:sp>
    </p:spTree>
    <p:extLst>
      <p:ext uri="{BB962C8B-B14F-4D97-AF65-F5344CB8AC3E}">
        <p14:creationId xmlns:p14="http://schemas.microsoft.com/office/powerpoint/2010/main" val="344777391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6018" name="Rectangle 2"/>
          <p:cNvSpPr>
            <a:spLocks noGrp="1" noChangeArrowheads="1"/>
          </p:cNvSpPr>
          <p:nvPr>
            <p:ph type="title"/>
          </p:nvPr>
        </p:nvSpPr>
        <p:spPr/>
        <p:txBody>
          <a:bodyPr/>
          <a:lstStyle/>
          <a:p>
            <a:r>
              <a:rPr lang="en-US" altLang="en-US">
                <a:latin typeface="Arial" charset="0"/>
                <a:cs typeface="Arial" charset="0"/>
              </a:rPr>
              <a:t>Example</a:t>
            </a:r>
          </a:p>
        </p:txBody>
      </p:sp>
      <p:sp>
        <p:nvSpPr>
          <p:cNvPr id="86019"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Here we have a max-heap of presents under a red-green tree:</a:t>
            </a:r>
          </a:p>
        </p:txBody>
      </p:sp>
      <p:pic>
        <p:nvPicPr>
          <p:cNvPr id="8602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25688" y="2206625"/>
            <a:ext cx="4262437" cy="309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p:cNvSpPr/>
          <p:nvPr/>
        </p:nvSpPr>
        <p:spPr>
          <a:xfrm>
            <a:off x="4787900" y="5300663"/>
            <a:ext cx="1785938" cy="307975"/>
          </a:xfrm>
          <a:prstGeom prst="rect">
            <a:avLst/>
          </a:prstGeom>
        </p:spPr>
        <p:txBody>
          <a:bodyPr wrap="none">
            <a:spAutoFit/>
          </a:bodyPr>
          <a:lstStyle/>
          <a:p>
            <a:pPr>
              <a:defRPr/>
            </a:pPr>
            <a:r>
              <a:rPr lang="en-CA" sz="1400" dirty="0">
                <a:solidFill>
                  <a:schemeClr val="tx1">
                    <a:lumMod val="50000"/>
                    <a:lumOff val="50000"/>
                  </a:schemeClr>
                </a:solidFill>
              </a:rPr>
              <a:t>http://xkcd.com/835/</a:t>
            </a:r>
          </a:p>
        </p:txBody>
      </p:sp>
    </p:spTree>
    <p:extLst>
      <p:ext uri="{BB962C8B-B14F-4D97-AF65-F5344CB8AC3E}">
        <p14:creationId xmlns:p14="http://schemas.microsoft.com/office/powerpoint/2010/main" val="200394954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7042" name="Rectangle 2"/>
          <p:cNvSpPr>
            <a:spLocks noGrp="1" noChangeArrowheads="1"/>
          </p:cNvSpPr>
          <p:nvPr>
            <p:ph type="title"/>
          </p:nvPr>
        </p:nvSpPr>
        <p:spPr/>
        <p:txBody>
          <a:bodyPr/>
          <a:lstStyle/>
          <a:p>
            <a:r>
              <a:rPr lang="en-US" altLang="en-US">
                <a:latin typeface="Arial" charset="0"/>
                <a:cs typeface="Arial" charset="0"/>
              </a:rPr>
              <a:t>Priority Queues</a:t>
            </a:r>
          </a:p>
        </p:txBody>
      </p:sp>
      <p:sp>
        <p:nvSpPr>
          <p:cNvPr id="87043"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Now, does using a heap ensure that that object in the heap which:</a:t>
            </a:r>
          </a:p>
          <a:p>
            <a:pPr lvl="1"/>
            <a:r>
              <a:rPr lang="en-US" altLang="en-US">
                <a:latin typeface="Arial" charset="0"/>
                <a:cs typeface="Arial" charset="0"/>
              </a:rPr>
              <a:t>has the highest priority, and</a:t>
            </a:r>
          </a:p>
          <a:p>
            <a:pPr lvl="1"/>
            <a:r>
              <a:rPr lang="en-US" altLang="en-US">
                <a:latin typeface="Arial" charset="0"/>
                <a:cs typeface="Arial" charset="0"/>
              </a:rPr>
              <a:t>of that highest priority, has been in the heap the longest</a:t>
            </a:r>
          </a:p>
          <a:p>
            <a:pPr>
              <a:buFont typeface="Arial" charset="0"/>
              <a:buNone/>
            </a:pPr>
            <a:endParaRPr lang="en-US" altLang="en-US">
              <a:latin typeface="Arial" charset="0"/>
              <a:cs typeface="Arial" charset="0"/>
            </a:endParaRPr>
          </a:p>
          <a:p>
            <a:pPr>
              <a:buFont typeface="Arial" charset="0"/>
              <a:buNone/>
            </a:pPr>
            <a:r>
              <a:rPr lang="en-US" altLang="en-US">
                <a:latin typeface="Arial" charset="0"/>
                <a:cs typeface="Arial" charset="0"/>
              </a:rPr>
              <a:t>	Consider inserting seven objects, all of the same priority (colour indicates order):</a:t>
            </a:r>
          </a:p>
          <a:p>
            <a:pPr algn="ctr">
              <a:buFontTx/>
              <a:buNone/>
            </a:pPr>
            <a:r>
              <a:rPr lang="en-US" altLang="en-US">
                <a:latin typeface="Arial" charset="0"/>
                <a:cs typeface="Arial" charset="0"/>
              </a:rPr>
              <a:t>2, </a:t>
            </a:r>
            <a:r>
              <a:rPr lang="en-US" altLang="en-US">
                <a:solidFill>
                  <a:srgbClr val="663300"/>
                </a:solidFill>
                <a:latin typeface="Arial" charset="0"/>
                <a:cs typeface="Arial" charset="0"/>
              </a:rPr>
              <a:t>2</a:t>
            </a:r>
            <a:r>
              <a:rPr lang="en-US" altLang="en-US">
                <a:latin typeface="Arial" charset="0"/>
                <a:cs typeface="Arial" charset="0"/>
              </a:rPr>
              <a:t>, </a:t>
            </a:r>
            <a:r>
              <a:rPr lang="en-US" altLang="en-US">
                <a:solidFill>
                  <a:srgbClr val="FF0000"/>
                </a:solidFill>
                <a:latin typeface="Arial" charset="0"/>
                <a:cs typeface="Arial" charset="0"/>
              </a:rPr>
              <a:t>2</a:t>
            </a:r>
            <a:r>
              <a:rPr lang="en-US" altLang="en-US">
                <a:latin typeface="Arial" charset="0"/>
                <a:cs typeface="Arial" charset="0"/>
              </a:rPr>
              <a:t>, </a:t>
            </a:r>
            <a:r>
              <a:rPr lang="en-US" altLang="en-US">
                <a:solidFill>
                  <a:srgbClr val="FF6600"/>
                </a:solidFill>
                <a:latin typeface="Arial" charset="0"/>
                <a:cs typeface="Arial" charset="0"/>
              </a:rPr>
              <a:t>2</a:t>
            </a:r>
            <a:r>
              <a:rPr lang="en-US" altLang="en-US">
                <a:latin typeface="Arial" charset="0"/>
                <a:cs typeface="Arial" charset="0"/>
              </a:rPr>
              <a:t>, </a:t>
            </a:r>
            <a:r>
              <a:rPr lang="en-US" altLang="en-US">
                <a:solidFill>
                  <a:srgbClr val="FF9900"/>
                </a:solidFill>
                <a:latin typeface="Arial" charset="0"/>
                <a:cs typeface="Arial" charset="0"/>
              </a:rPr>
              <a:t>2</a:t>
            </a:r>
            <a:r>
              <a:rPr lang="en-US" altLang="en-US">
                <a:latin typeface="Arial" charset="0"/>
                <a:cs typeface="Arial" charset="0"/>
              </a:rPr>
              <a:t>, </a:t>
            </a:r>
            <a:r>
              <a:rPr lang="en-US" altLang="en-US">
                <a:solidFill>
                  <a:srgbClr val="008000"/>
                </a:solidFill>
                <a:latin typeface="Arial" charset="0"/>
                <a:cs typeface="Arial" charset="0"/>
              </a:rPr>
              <a:t>2</a:t>
            </a:r>
            <a:r>
              <a:rPr lang="en-US" altLang="en-US">
                <a:latin typeface="Arial" charset="0"/>
                <a:cs typeface="Arial" charset="0"/>
              </a:rPr>
              <a:t>, </a:t>
            </a:r>
            <a:r>
              <a:rPr lang="en-US" altLang="en-US">
                <a:solidFill>
                  <a:srgbClr val="00B0F0"/>
                </a:solidFill>
                <a:latin typeface="Arial" charset="0"/>
                <a:cs typeface="Arial" charset="0"/>
              </a:rPr>
              <a:t>2</a:t>
            </a:r>
          </a:p>
        </p:txBody>
      </p:sp>
    </p:spTree>
    <p:extLst>
      <p:ext uri="{BB962C8B-B14F-4D97-AF65-F5344CB8AC3E}">
        <p14:creationId xmlns:p14="http://schemas.microsoft.com/office/powerpoint/2010/main" val="130327513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8066" name="Rectangle 2"/>
          <p:cNvSpPr>
            <a:spLocks noGrp="1" noChangeArrowheads="1"/>
          </p:cNvSpPr>
          <p:nvPr>
            <p:ph type="title"/>
          </p:nvPr>
        </p:nvSpPr>
        <p:spPr/>
        <p:txBody>
          <a:bodyPr/>
          <a:lstStyle/>
          <a:p>
            <a:r>
              <a:rPr lang="en-US" altLang="en-US">
                <a:latin typeface="Arial" charset="0"/>
                <a:cs typeface="Arial" charset="0"/>
              </a:rPr>
              <a:t>Priority Queues</a:t>
            </a:r>
            <a:endParaRPr lang="en-US" altLang="en-US" sz="3600">
              <a:latin typeface="Arial" charset="0"/>
              <a:cs typeface="Arial" charset="0"/>
            </a:endParaRPr>
          </a:p>
        </p:txBody>
      </p:sp>
      <p:sp>
        <p:nvSpPr>
          <p:cNvPr id="88067"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Whatever algorithm we use for promoting must ensure that the first object remains in the root position</a:t>
            </a:r>
          </a:p>
          <a:p>
            <a:pPr lvl="1"/>
            <a:r>
              <a:rPr lang="en-US" altLang="en-US">
                <a:latin typeface="Arial" charset="0"/>
                <a:cs typeface="Arial" charset="0"/>
              </a:rPr>
              <a:t>Thus, we must use an insertion technique where we only percolate up if the priority is lower</a:t>
            </a:r>
          </a:p>
          <a:p>
            <a:pPr>
              <a:buFont typeface="Arial" charset="0"/>
              <a:buNone/>
            </a:pPr>
            <a:r>
              <a:rPr lang="en-US" altLang="en-US">
                <a:latin typeface="Arial" charset="0"/>
                <a:cs typeface="Arial" charset="0"/>
              </a:rPr>
              <a:t>	The result:</a:t>
            </a:r>
          </a:p>
          <a:p>
            <a:endParaRPr lang="en-US" altLang="en-US">
              <a:latin typeface="Arial" charset="0"/>
              <a:cs typeface="Arial" charset="0"/>
            </a:endParaRPr>
          </a:p>
          <a:p>
            <a:endParaRPr lang="en-US" altLang="en-US">
              <a:latin typeface="Arial" charset="0"/>
              <a:cs typeface="Arial" charset="0"/>
            </a:endParaRPr>
          </a:p>
          <a:p>
            <a:endParaRPr lang="en-US" altLang="en-US">
              <a:latin typeface="Arial" charset="0"/>
              <a:cs typeface="Arial" charset="0"/>
            </a:endParaRPr>
          </a:p>
          <a:p>
            <a:endParaRPr lang="en-US" altLang="en-US">
              <a:latin typeface="Arial" charset="0"/>
              <a:cs typeface="Arial" charset="0"/>
            </a:endParaRPr>
          </a:p>
          <a:p>
            <a:pPr>
              <a:buFont typeface="Arial" charset="0"/>
              <a:buNone/>
            </a:pPr>
            <a:r>
              <a:rPr lang="en-US" altLang="en-US">
                <a:latin typeface="Arial" charset="0"/>
                <a:cs typeface="Arial" charset="0"/>
              </a:rPr>
              <a:t>	Challenge:</a:t>
            </a:r>
          </a:p>
          <a:p>
            <a:pPr lvl="1"/>
            <a:r>
              <a:rPr lang="en-US" altLang="en-US">
                <a:latin typeface="Arial" charset="0"/>
                <a:cs typeface="Arial" charset="0"/>
              </a:rPr>
              <a:t>Come up with an algorithm which removes all seven objects in the original order</a:t>
            </a:r>
          </a:p>
          <a:p>
            <a:pPr>
              <a:buFontTx/>
              <a:buNone/>
            </a:pPr>
            <a:endParaRPr lang="en-US" altLang="en-US">
              <a:latin typeface="Arial" charset="0"/>
              <a:cs typeface="Arial" charset="0"/>
            </a:endParaRPr>
          </a:p>
        </p:txBody>
      </p:sp>
      <p:pic>
        <p:nvPicPr>
          <p:cNvPr id="88068" name="Picture 7" descr="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16238" y="2924175"/>
            <a:ext cx="3527425" cy="208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36783602"/>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9090" name="Rectangle 2"/>
          <p:cNvSpPr>
            <a:spLocks noGrp="1" noChangeArrowheads="1"/>
          </p:cNvSpPr>
          <p:nvPr>
            <p:ph type="title"/>
          </p:nvPr>
        </p:nvSpPr>
        <p:spPr/>
        <p:txBody>
          <a:bodyPr/>
          <a:lstStyle/>
          <a:p>
            <a:r>
              <a:rPr lang="en-US" altLang="en-US">
                <a:latin typeface="Arial" charset="0"/>
                <a:cs typeface="Arial" charset="0"/>
              </a:rPr>
              <a:t>Lexicographical Ordering</a:t>
            </a:r>
            <a:endParaRPr lang="en-US" altLang="en-US" sz="3600">
              <a:latin typeface="Arial" charset="0"/>
              <a:cs typeface="Arial" charset="0"/>
            </a:endParaRPr>
          </a:p>
        </p:txBody>
      </p:sp>
      <p:sp>
        <p:nvSpPr>
          <p:cNvPr id="89091"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A better solution is to modify the priority:</a:t>
            </a:r>
          </a:p>
          <a:p>
            <a:pPr lvl="1"/>
            <a:r>
              <a:rPr lang="en-US" altLang="en-US" dirty="0">
                <a:latin typeface="Arial" charset="0"/>
                <a:cs typeface="Arial" charset="0"/>
              </a:rPr>
              <a:t>Track the number of insertions with a counter </a:t>
            </a:r>
            <a:r>
              <a:rPr lang="en-US" altLang="en-US" i="1" dirty="0">
                <a:latin typeface="Times New Roman" pitchFamily="18" charset="0"/>
                <a:cs typeface="Arial" charset="0"/>
              </a:rPr>
              <a:t>k</a:t>
            </a:r>
            <a:r>
              <a:rPr lang="en-US" altLang="en-US" dirty="0">
                <a:latin typeface="Arial" charset="0"/>
                <a:cs typeface="Arial" charset="0"/>
              </a:rPr>
              <a:t> (initially 0)</a:t>
            </a:r>
          </a:p>
          <a:p>
            <a:pPr lvl="1"/>
            <a:r>
              <a:rPr lang="en-US" altLang="en-US" dirty="0">
                <a:latin typeface="Arial" charset="0"/>
                <a:cs typeface="Arial" charset="0"/>
              </a:rPr>
              <a:t>For each insertion with priority </a:t>
            </a:r>
            <a:r>
              <a:rPr lang="en-US" altLang="en-US" i="1" dirty="0">
                <a:latin typeface="Times New Roman" pitchFamily="18" charset="0"/>
                <a:cs typeface="Arial" charset="0"/>
              </a:rPr>
              <a:t>n</a:t>
            </a:r>
            <a:r>
              <a:rPr lang="en-US" altLang="en-US" dirty="0">
                <a:latin typeface="Arial" charset="0"/>
                <a:cs typeface="Arial" charset="0"/>
              </a:rPr>
              <a:t>, create a hybrid priority </a:t>
            </a:r>
            <a:r>
              <a:rPr lang="en-US" altLang="en-US" dirty="0">
                <a:latin typeface="Times New Roman" pitchFamily="18" charset="0"/>
                <a:cs typeface="Arial" charset="0"/>
              </a:rPr>
              <a:t>(</a:t>
            </a:r>
            <a:r>
              <a:rPr lang="en-US" altLang="en-US" i="1" dirty="0">
                <a:latin typeface="Times New Roman" pitchFamily="18" charset="0"/>
                <a:cs typeface="Arial" charset="0"/>
              </a:rPr>
              <a:t>n</a:t>
            </a:r>
            <a:r>
              <a:rPr lang="en-US" altLang="en-US" dirty="0">
                <a:latin typeface="Times New Roman" pitchFamily="18" charset="0"/>
                <a:cs typeface="Arial" charset="0"/>
              </a:rPr>
              <a:t>, </a:t>
            </a:r>
            <a:r>
              <a:rPr lang="en-US" altLang="en-US" i="1" dirty="0">
                <a:latin typeface="Times New Roman" pitchFamily="18" charset="0"/>
                <a:cs typeface="Arial" charset="0"/>
              </a:rPr>
              <a:t>k</a:t>
            </a:r>
            <a:r>
              <a:rPr lang="en-US" altLang="en-US" dirty="0">
                <a:latin typeface="Times New Roman" pitchFamily="18" charset="0"/>
                <a:cs typeface="Arial" charset="0"/>
              </a:rPr>
              <a:t>)</a:t>
            </a:r>
            <a:r>
              <a:rPr lang="en-US" altLang="en-US" dirty="0">
                <a:latin typeface="Arial" charset="0"/>
                <a:cs typeface="Arial" charset="0"/>
              </a:rPr>
              <a:t> where:</a:t>
            </a:r>
          </a:p>
          <a:p>
            <a:pPr lvl="2">
              <a:buFontTx/>
              <a:buNone/>
            </a:pPr>
            <a:r>
              <a:rPr lang="en-US" altLang="en-US" dirty="0">
                <a:latin typeface="Arial" charset="0"/>
                <a:cs typeface="Arial" charset="0"/>
              </a:rPr>
              <a:t>	 </a:t>
            </a:r>
            <a:r>
              <a:rPr lang="en-US" altLang="en-US" dirty="0">
                <a:latin typeface="Times New Roman" pitchFamily="18" charset="0"/>
                <a:cs typeface="Arial" charset="0"/>
              </a:rPr>
              <a:t>(</a:t>
            </a:r>
            <a:r>
              <a:rPr lang="en-US" altLang="en-US" i="1" dirty="0">
                <a:latin typeface="Times New Roman" pitchFamily="18" charset="0"/>
                <a:cs typeface="Arial" charset="0"/>
              </a:rPr>
              <a:t>n</a:t>
            </a:r>
            <a:r>
              <a:rPr lang="en-US" altLang="en-US" baseline="-25000" dirty="0">
                <a:latin typeface="Times New Roman" pitchFamily="18" charset="0"/>
                <a:cs typeface="Arial" charset="0"/>
              </a:rPr>
              <a:t>1</a:t>
            </a:r>
            <a:r>
              <a:rPr lang="en-US" altLang="en-US" dirty="0">
                <a:latin typeface="Times New Roman" pitchFamily="18" charset="0"/>
                <a:cs typeface="Arial" charset="0"/>
              </a:rPr>
              <a:t>, </a:t>
            </a:r>
            <a:r>
              <a:rPr lang="en-US" altLang="en-US" i="1" dirty="0">
                <a:latin typeface="Times New Roman" pitchFamily="18" charset="0"/>
                <a:cs typeface="Arial" charset="0"/>
              </a:rPr>
              <a:t>k</a:t>
            </a:r>
            <a:r>
              <a:rPr lang="en-US" altLang="en-US" baseline="-25000" dirty="0">
                <a:latin typeface="Times New Roman" pitchFamily="18" charset="0"/>
                <a:cs typeface="Arial" charset="0"/>
              </a:rPr>
              <a:t>1</a:t>
            </a:r>
            <a:r>
              <a:rPr lang="en-US" altLang="en-US" dirty="0">
                <a:latin typeface="Times New Roman" pitchFamily="18" charset="0"/>
                <a:cs typeface="Arial" charset="0"/>
              </a:rPr>
              <a:t>) &lt; (</a:t>
            </a:r>
            <a:r>
              <a:rPr lang="en-US" altLang="en-US" i="1" dirty="0">
                <a:latin typeface="Times New Roman" pitchFamily="18" charset="0"/>
                <a:cs typeface="Arial" charset="0"/>
              </a:rPr>
              <a:t>n</a:t>
            </a:r>
            <a:r>
              <a:rPr lang="en-US" altLang="en-US" baseline="-25000" dirty="0">
                <a:latin typeface="Times New Roman" pitchFamily="18" charset="0"/>
                <a:cs typeface="Arial" charset="0"/>
              </a:rPr>
              <a:t>2</a:t>
            </a:r>
            <a:r>
              <a:rPr lang="en-US" altLang="en-US" dirty="0">
                <a:latin typeface="Times New Roman" pitchFamily="18" charset="0"/>
                <a:cs typeface="Arial" charset="0"/>
              </a:rPr>
              <a:t>, </a:t>
            </a:r>
            <a:r>
              <a:rPr lang="en-US" altLang="en-US" i="1" dirty="0">
                <a:latin typeface="Times New Roman" pitchFamily="18" charset="0"/>
                <a:cs typeface="Arial" charset="0"/>
              </a:rPr>
              <a:t>k</a:t>
            </a:r>
            <a:r>
              <a:rPr lang="en-US" altLang="en-US" baseline="-25000" dirty="0">
                <a:latin typeface="Times New Roman" pitchFamily="18" charset="0"/>
                <a:cs typeface="Arial" charset="0"/>
              </a:rPr>
              <a:t>2</a:t>
            </a:r>
            <a:r>
              <a:rPr lang="en-US" altLang="en-US" dirty="0">
                <a:latin typeface="Times New Roman" pitchFamily="18" charset="0"/>
                <a:cs typeface="Arial" charset="0"/>
              </a:rPr>
              <a:t>)</a:t>
            </a:r>
            <a:r>
              <a:rPr lang="en-US" altLang="en-US" dirty="0">
                <a:latin typeface="Arial" charset="0"/>
                <a:cs typeface="Arial" charset="0"/>
              </a:rPr>
              <a:t> if </a:t>
            </a:r>
            <a:r>
              <a:rPr lang="en-US" altLang="en-US" i="1" dirty="0">
                <a:latin typeface="Times New Roman" pitchFamily="18" charset="0"/>
                <a:cs typeface="Arial" charset="0"/>
              </a:rPr>
              <a:t>n</a:t>
            </a:r>
            <a:r>
              <a:rPr lang="en-US" altLang="en-US" baseline="-25000" dirty="0">
                <a:latin typeface="Times New Roman" pitchFamily="18" charset="0"/>
                <a:cs typeface="Arial" charset="0"/>
              </a:rPr>
              <a:t>1</a:t>
            </a:r>
            <a:r>
              <a:rPr lang="en-US" altLang="en-US" dirty="0">
                <a:latin typeface="Times New Roman" pitchFamily="18" charset="0"/>
                <a:cs typeface="Arial" charset="0"/>
              </a:rPr>
              <a:t> &lt; </a:t>
            </a:r>
            <a:r>
              <a:rPr lang="en-US" altLang="en-US" i="1" dirty="0">
                <a:latin typeface="Times New Roman" pitchFamily="18" charset="0"/>
                <a:cs typeface="Arial" charset="0"/>
              </a:rPr>
              <a:t>n</a:t>
            </a:r>
            <a:r>
              <a:rPr lang="en-US" altLang="en-US" baseline="-25000" dirty="0">
                <a:latin typeface="Times New Roman" pitchFamily="18" charset="0"/>
                <a:cs typeface="Arial" charset="0"/>
              </a:rPr>
              <a:t>2</a:t>
            </a:r>
            <a:r>
              <a:rPr lang="en-US" altLang="en-US" dirty="0">
                <a:latin typeface="Arial" charset="0"/>
                <a:cs typeface="Arial" charset="0"/>
              </a:rPr>
              <a:t> or (</a:t>
            </a:r>
            <a:r>
              <a:rPr lang="en-US" altLang="en-US" i="1" dirty="0">
                <a:latin typeface="Times New Roman" pitchFamily="18" charset="0"/>
                <a:cs typeface="Arial" charset="0"/>
              </a:rPr>
              <a:t>n</a:t>
            </a:r>
            <a:r>
              <a:rPr lang="en-US" altLang="en-US" baseline="-25000" dirty="0">
                <a:latin typeface="Times New Roman" pitchFamily="18" charset="0"/>
                <a:cs typeface="Arial" charset="0"/>
              </a:rPr>
              <a:t>1</a:t>
            </a:r>
            <a:r>
              <a:rPr lang="en-US" altLang="en-US" dirty="0">
                <a:latin typeface="Times New Roman" pitchFamily="18" charset="0"/>
                <a:cs typeface="Arial" charset="0"/>
              </a:rPr>
              <a:t> = </a:t>
            </a:r>
            <a:r>
              <a:rPr lang="en-US" altLang="en-US" i="1" dirty="0">
                <a:latin typeface="Times New Roman" pitchFamily="18" charset="0"/>
                <a:cs typeface="Arial" charset="0"/>
              </a:rPr>
              <a:t>n</a:t>
            </a:r>
            <a:r>
              <a:rPr lang="en-US" altLang="en-US" baseline="-25000" dirty="0">
                <a:latin typeface="Times New Roman" pitchFamily="18" charset="0"/>
                <a:cs typeface="Arial" charset="0"/>
              </a:rPr>
              <a:t>2</a:t>
            </a:r>
            <a:r>
              <a:rPr lang="en-US" altLang="en-US" dirty="0">
                <a:latin typeface="Arial" charset="0"/>
                <a:cs typeface="Arial" charset="0"/>
              </a:rPr>
              <a:t> and </a:t>
            </a:r>
            <a:r>
              <a:rPr lang="en-US" altLang="en-US" i="1" dirty="0">
                <a:latin typeface="Times New Roman" pitchFamily="18" charset="0"/>
                <a:cs typeface="Arial" charset="0"/>
              </a:rPr>
              <a:t>k</a:t>
            </a:r>
            <a:r>
              <a:rPr lang="en-US" altLang="en-US" baseline="-25000" dirty="0">
                <a:latin typeface="Times New Roman" pitchFamily="18" charset="0"/>
                <a:cs typeface="Arial" charset="0"/>
              </a:rPr>
              <a:t>1</a:t>
            </a:r>
            <a:r>
              <a:rPr lang="en-US" altLang="en-US" dirty="0">
                <a:latin typeface="Times New Roman" pitchFamily="18" charset="0"/>
                <a:cs typeface="Arial" charset="0"/>
              </a:rPr>
              <a:t> &lt; </a:t>
            </a:r>
            <a:r>
              <a:rPr lang="en-US" altLang="en-US" i="1" dirty="0">
                <a:latin typeface="Times New Roman" pitchFamily="18" charset="0"/>
                <a:cs typeface="Arial" charset="0"/>
              </a:rPr>
              <a:t>k</a:t>
            </a:r>
            <a:r>
              <a:rPr lang="en-US" altLang="en-US" baseline="-25000" dirty="0">
                <a:latin typeface="Times New Roman" pitchFamily="18" charset="0"/>
                <a:cs typeface="Arial" charset="0"/>
              </a:rPr>
              <a:t>2</a:t>
            </a:r>
            <a:r>
              <a:rPr lang="en-US" altLang="en-US" dirty="0">
                <a:latin typeface="Arial" charset="0"/>
                <a:cs typeface="Arial" charset="0"/>
              </a:rPr>
              <a:t>)</a:t>
            </a:r>
          </a:p>
        </p:txBody>
      </p:sp>
      <p:pic>
        <p:nvPicPr>
          <p:cNvPr id="6" name="Picture 6" descr="a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3575" y="2962275"/>
            <a:ext cx="3025775" cy="1704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55641746"/>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90114" name="Picture 6" descr="a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3575" y="2962275"/>
            <a:ext cx="3025775" cy="1704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0115" name="Rectangle 2"/>
          <p:cNvSpPr>
            <a:spLocks noGrp="1" noChangeArrowheads="1"/>
          </p:cNvSpPr>
          <p:nvPr>
            <p:ph type="title"/>
          </p:nvPr>
        </p:nvSpPr>
        <p:spPr/>
        <p:txBody>
          <a:bodyPr/>
          <a:lstStyle/>
          <a:p>
            <a:r>
              <a:rPr lang="en-US" altLang="en-US">
                <a:latin typeface="Arial" charset="0"/>
                <a:cs typeface="Arial" charset="0"/>
              </a:rPr>
              <a:t>Priority Queues</a:t>
            </a:r>
            <a:endParaRPr lang="en-US" altLang="en-US" sz="3600">
              <a:latin typeface="Arial" charset="0"/>
              <a:cs typeface="Arial" charset="0"/>
            </a:endParaRPr>
          </a:p>
        </p:txBody>
      </p:sp>
      <p:sp>
        <p:nvSpPr>
          <p:cNvPr id="90116"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Removing the objects would be in the following order:</a:t>
            </a:r>
          </a:p>
        </p:txBody>
      </p:sp>
    </p:spTree>
    <p:extLst>
      <p:ext uri="{BB962C8B-B14F-4D97-AF65-F5344CB8AC3E}">
        <p14:creationId xmlns:p14="http://schemas.microsoft.com/office/powerpoint/2010/main" val="3469628522"/>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91138" name="Picture 7" descr="a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3575" y="2962275"/>
            <a:ext cx="3025775" cy="1704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139" name="Rectangle 2"/>
          <p:cNvSpPr>
            <a:spLocks noGrp="1" noChangeArrowheads="1"/>
          </p:cNvSpPr>
          <p:nvPr>
            <p:ph type="title"/>
          </p:nvPr>
        </p:nvSpPr>
        <p:spPr/>
        <p:txBody>
          <a:bodyPr/>
          <a:lstStyle/>
          <a:p>
            <a:r>
              <a:rPr lang="en-US" altLang="en-US">
                <a:latin typeface="Arial" charset="0"/>
                <a:cs typeface="Arial" charset="0"/>
              </a:rPr>
              <a:t>Priority Queues</a:t>
            </a:r>
            <a:endParaRPr lang="en-US" altLang="en-US" sz="3600">
              <a:latin typeface="Arial" charset="0"/>
              <a:cs typeface="Arial" charset="0"/>
            </a:endParaRPr>
          </a:p>
        </p:txBody>
      </p:sp>
      <p:sp>
        <p:nvSpPr>
          <p:cNvPr id="91140"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Popped:  2</a:t>
            </a:r>
          </a:p>
          <a:p>
            <a:pPr lvl="1"/>
            <a:r>
              <a:rPr lang="en-US" altLang="en-US">
                <a:latin typeface="Arial" charset="0"/>
                <a:cs typeface="Arial" charset="0"/>
              </a:rPr>
              <a:t>First, (2,1) &lt; (2, 2) and (2, 3) &lt; (2, 4)</a:t>
            </a:r>
          </a:p>
          <a:p>
            <a:endParaRPr lang="en-US" altLang="en-US">
              <a:latin typeface="Arial" charset="0"/>
              <a:cs typeface="Arial" charset="0"/>
            </a:endParaRPr>
          </a:p>
        </p:txBody>
      </p:sp>
    </p:spTree>
    <p:extLst>
      <p:ext uri="{BB962C8B-B14F-4D97-AF65-F5344CB8AC3E}">
        <p14:creationId xmlns:p14="http://schemas.microsoft.com/office/powerpoint/2010/main" val="12177807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r>
              <a:rPr lang="en-US" altLang="en-US">
                <a:latin typeface="Arial" charset="0"/>
                <a:cs typeface="Arial" charset="0"/>
              </a:rPr>
              <a:t>Multiple Queues</a:t>
            </a:r>
            <a:endParaRPr lang="en-US" altLang="en-US" sz="4400">
              <a:latin typeface="Arial" charset="0"/>
              <a:cs typeface="Arial" charset="0"/>
            </a:endParaRPr>
          </a:p>
        </p:txBody>
      </p:sp>
      <p:sp>
        <p:nvSpPr>
          <p:cNvPr id="13315" name="Rectangle 3"/>
          <p:cNvSpPr>
            <a:spLocks noGrp="1" noChangeArrowheads="1"/>
          </p:cNvSpPr>
          <p:nvPr>
            <p:ph type="body" idx="1"/>
          </p:nvPr>
        </p:nvSpPr>
        <p:spPr>
          <a:xfrm>
            <a:off x="914400" y="1370013"/>
            <a:ext cx="6609928" cy="5299347"/>
          </a:xfrm>
        </p:spPr>
        <p:txBody>
          <a:bodyPr>
            <a:normAutofit lnSpcReduction="10000"/>
          </a:bodyPr>
          <a:lstStyle/>
          <a:p>
            <a:pPr>
              <a:buFont typeface="Arial" charset="0"/>
              <a:buNone/>
            </a:pPr>
            <a:r>
              <a:rPr lang="en-US" altLang="en-US" sz="1200" dirty="0">
                <a:latin typeface="Consolas" pitchFamily="49" charset="0"/>
                <a:cs typeface="Arial" charset="0"/>
              </a:rPr>
              <a:t>template &lt;typename Type, </a:t>
            </a:r>
            <a:r>
              <a:rPr lang="en-US" altLang="en-US" sz="1200" dirty="0" err="1">
                <a:latin typeface="Consolas" pitchFamily="49" charset="0"/>
                <a:cs typeface="Arial" charset="0"/>
              </a:rPr>
              <a:t>int</a:t>
            </a:r>
            <a:r>
              <a:rPr lang="en-US" altLang="en-US" sz="1200" dirty="0">
                <a:latin typeface="Consolas" pitchFamily="49" charset="0"/>
                <a:cs typeface="Arial" charset="0"/>
              </a:rPr>
              <a:t> M&gt;</a:t>
            </a:r>
          </a:p>
          <a:p>
            <a:pPr>
              <a:buFont typeface="Arial" charset="0"/>
              <a:buNone/>
            </a:pPr>
            <a:r>
              <a:rPr lang="en-US" altLang="en-US" sz="1200" dirty="0">
                <a:latin typeface="Consolas" pitchFamily="49" charset="0"/>
                <a:cs typeface="Arial" charset="0"/>
              </a:rPr>
              <a:t>class </a:t>
            </a:r>
            <a:r>
              <a:rPr lang="en-US" altLang="en-US" sz="1200" dirty="0" err="1">
                <a:latin typeface="Consolas" pitchFamily="49" charset="0"/>
                <a:cs typeface="Arial" charset="0"/>
              </a:rPr>
              <a:t>Multiqueue</a:t>
            </a:r>
            <a:r>
              <a:rPr lang="en-US" altLang="en-US" sz="1200" dirty="0">
                <a:latin typeface="Consolas" pitchFamily="49" charset="0"/>
                <a:cs typeface="Arial" charset="0"/>
              </a:rPr>
              <a:t> {</a:t>
            </a:r>
          </a:p>
          <a:p>
            <a:pPr>
              <a:buFont typeface="Arial" charset="0"/>
              <a:buNone/>
            </a:pPr>
            <a:r>
              <a:rPr lang="en-US" altLang="en-US" sz="1200" dirty="0">
                <a:latin typeface="Consolas" pitchFamily="49" charset="0"/>
                <a:cs typeface="Arial" charset="0"/>
              </a:rPr>
              <a:t>    private:</a:t>
            </a:r>
          </a:p>
          <a:p>
            <a:pPr>
              <a:buFont typeface="Arial" charset="0"/>
              <a:buNone/>
            </a:pPr>
            <a:r>
              <a:rPr lang="en-US" altLang="en-US" sz="1200" dirty="0">
                <a:latin typeface="Consolas" pitchFamily="49" charset="0"/>
                <a:cs typeface="Arial" charset="0"/>
              </a:rPr>
              <a:t>        queue&lt;Type&gt; </a:t>
            </a:r>
            <a:r>
              <a:rPr lang="en-US" altLang="en-US" sz="1200" dirty="0" err="1">
                <a:latin typeface="Consolas" pitchFamily="49" charset="0"/>
                <a:cs typeface="Arial" charset="0"/>
              </a:rPr>
              <a:t>queue_array</a:t>
            </a:r>
            <a:r>
              <a:rPr lang="en-US" altLang="en-US" sz="1200" dirty="0">
                <a:latin typeface="Consolas" pitchFamily="49" charset="0"/>
                <a:cs typeface="Arial" charset="0"/>
              </a:rPr>
              <a:t>[M];</a:t>
            </a:r>
          </a:p>
          <a:p>
            <a:pPr>
              <a:buFont typeface="Arial" charset="0"/>
              <a:buNone/>
            </a:pPr>
            <a:r>
              <a:rPr lang="en-US" altLang="en-US" sz="1200" dirty="0">
                <a:latin typeface="Consolas" pitchFamily="49" charset="0"/>
                <a:cs typeface="Arial" charset="0"/>
              </a:rPr>
              <a:t>        </a:t>
            </a:r>
            <a:r>
              <a:rPr lang="en-US" altLang="en-US" sz="1200" dirty="0" err="1">
                <a:latin typeface="Consolas" pitchFamily="49" charset="0"/>
                <a:cs typeface="Arial" charset="0"/>
              </a:rPr>
              <a:t>int</a:t>
            </a:r>
            <a:r>
              <a:rPr lang="en-US" altLang="en-US" sz="1200" dirty="0">
                <a:latin typeface="Consolas" pitchFamily="49" charset="0"/>
                <a:cs typeface="Arial" charset="0"/>
              </a:rPr>
              <a:t> </a:t>
            </a:r>
            <a:r>
              <a:rPr lang="en-US" altLang="en-US" sz="1200" dirty="0" err="1">
                <a:latin typeface="Consolas" pitchFamily="49" charset="0"/>
                <a:cs typeface="Arial" charset="0"/>
              </a:rPr>
              <a:t>queue_size</a:t>
            </a:r>
            <a:r>
              <a:rPr lang="en-US" altLang="en-US" sz="1200" dirty="0">
                <a:latin typeface="Consolas" pitchFamily="49" charset="0"/>
                <a:cs typeface="Arial" charset="0"/>
              </a:rPr>
              <a:t>;</a:t>
            </a:r>
          </a:p>
          <a:p>
            <a:pPr>
              <a:buFont typeface="Arial" charset="0"/>
              <a:buNone/>
            </a:pPr>
            <a:r>
              <a:rPr lang="en-US" altLang="en-US" sz="1200" dirty="0">
                <a:latin typeface="Consolas" pitchFamily="49" charset="0"/>
                <a:cs typeface="Arial" charset="0"/>
              </a:rPr>
              <a:t>    public:</a:t>
            </a:r>
          </a:p>
          <a:p>
            <a:pPr>
              <a:buFont typeface="Arial" charset="0"/>
              <a:buNone/>
            </a:pPr>
            <a:r>
              <a:rPr lang="en-US" altLang="en-US" sz="1200" dirty="0">
                <a:latin typeface="Consolas" pitchFamily="49" charset="0"/>
                <a:cs typeface="Arial" charset="0"/>
              </a:rPr>
              <a:t>        </a:t>
            </a:r>
            <a:r>
              <a:rPr lang="en-US" altLang="en-US" sz="1200" dirty="0" err="1">
                <a:latin typeface="Consolas" pitchFamily="49" charset="0"/>
                <a:cs typeface="Arial" charset="0"/>
              </a:rPr>
              <a:t>Multiqueue</a:t>
            </a:r>
            <a:r>
              <a:rPr lang="en-US" altLang="en-US" sz="1200" dirty="0">
                <a:latin typeface="Consolas" pitchFamily="49" charset="0"/>
                <a:cs typeface="Arial" charset="0"/>
              </a:rPr>
              <a:t>();</a:t>
            </a:r>
          </a:p>
          <a:p>
            <a:pPr>
              <a:buFont typeface="Arial" charset="0"/>
              <a:buNone/>
            </a:pPr>
            <a:r>
              <a:rPr lang="en-US" altLang="en-US" sz="1200" dirty="0">
                <a:latin typeface="Consolas" pitchFamily="49" charset="0"/>
                <a:cs typeface="Arial" charset="0"/>
              </a:rPr>
              <a:t>        </a:t>
            </a:r>
            <a:r>
              <a:rPr lang="en-US" altLang="en-US" sz="1200" dirty="0" err="1">
                <a:latin typeface="Consolas" pitchFamily="49" charset="0"/>
                <a:cs typeface="Arial" charset="0"/>
              </a:rPr>
              <a:t>bool</a:t>
            </a:r>
            <a:r>
              <a:rPr lang="en-US" altLang="en-US" sz="1200" dirty="0">
                <a:latin typeface="Consolas" pitchFamily="49" charset="0"/>
                <a:cs typeface="Arial" charset="0"/>
              </a:rPr>
              <a:t> empty() </a:t>
            </a:r>
            <a:r>
              <a:rPr lang="en-US" altLang="en-US" sz="1200" dirty="0" err="1">
                <a:latin typeface="Consolas" pitchFamily="49" charset="0"/>
                <a:cs typeface="Arial" charset="0"/>
              </a:rPr>
              <a:t>const</a:t>
            </a:r>
            <a:r>
              <a:rPr lang="en-US" altLang="en-US" sz="1200" dirty="0">
                <a:latin typeface="Consolas" pitchFamily="49" charset="0"/>
                <a:cs typeface="Arial" charset="0"/>
              </a:rPr>
              <a:t>;</a:t>
            </a:r>
          </a:p>
          <a:p>
            <a:pPr>
              <a:buFont typeface="Arial" charset="0"/>
              <a:buNone/>
            </a:pPr>
            <a:r>
              <a:rPr lang="en-US" altLang="en-US" sz="1200" dirty="0">
                <a:latin typeface="Consolas" pitchFamily="49" charset="0"/>
                <a:cs typeface="Arial" charset="0"/>
              </a:rPr>
              <a:t>        Type top() </a:t>
            </a:r>
            <a:r>
              <a:rPr lang="en-US" altLang="en-US" sz="1200" dirty="0" err="1">
                <a:latin typeface="Consolas" pitchFamily="49" charset="0"/>
                <a:cs typeface="Arial" charset="0"/>
              </a:rPr>
              <a:t>const</a:t>
            </a:r>
            <a:r>
              <a:rPr lang="en-US" altLang="en-US" sz="1200" dirty="0">
                <a:latin typeface="Consolas" pitchFamily="49" charset="0"/>
                <a:cs typeface="Arial" charset="0"/>
              </a:rPr>
              <a:t>;</a:t>
            </a:r>
          </a:p>
          <a:p>
            <a:pPr>
              <a:buFont typeface="Arial" charset="0"/>
              <a:buNone/>
            </a:pPr>
            <a:r>
              <a:rPr lang="en-US" altLang="en-US" sz="1200" dirty="0">
                <a:latin typeface="Consolas" pitchFamily="49" charset="0"/>
                <a:cs typeface="Arial" charset="0"/>
              </a:rPr>
              <a:t>        void push( Type </a:t>
            </a:r>
            <a:r>
              <a:rPr lang="en-US" altLang="en-US" sz="1200" dirty="0" err="1">
                <a:latin typeface="Consolas" pitchFamily="49" charset="0"/>
                <a:cs typeface="Arial" charset="0"/>
              </a:rPr>
              <a:t>const</a:t>
            </a:r>
            <a:r>
              <a:rPr lang="en-US" altLang="en-US" sz="1200" dirty="0">
                <a:latin typeface="Consolas" pitchFamily="49" charset="0"/>
                <a:cs typeface="Arial" charset="0"/>
              </a:rPr>
              <a:t> &amp;, </a:t>
            </a:r>
            <a:r>
              <a:rPr lang="en-US" altLang="en-US" sz="1200" dirty="0" err="1">
                <a:latin typeface="Consolas" pitchFamily="49" charset="0"/>
                <a:cs typeface="Arial" charset="0"/>
              </a:rPr>
              <a:t>int</a:t>
            </a:r>
            <a:r>
              <a:rPr lang="en-US" altLang="en-US" sz="1200" dirty="0">
                <a:latin typeface="Consolas" pitchFamily="49" charset="0"/>
                <a:cs typeface="Arial" charset="0"/>
              </a:rPr>
              <a:t> );</a:t>
            </a:r>
          </a:p>
          <a:p>
            <a:pPr>
              <a:buFont typeface="Arial" charset="0"/>
              <a:buNone/>
            </a:pPr>
            <a:r>
              <a:rPr lang="en-US" altLang="en-US" sz="1200" dirty="0">
                <a:latin typeface="Consolas" pitchFamily="49" charset="0"/>
                <a:cs typeface="Arial" charset="0"/>
              </a:rPr>
              <a:t>        Type pop();</a:t>
            </a:r>
          </a:p>
          <a:p>
            <a:pPr>
              <a:buFont typeface="Arial" charset="0"/>
              <a:buNone/>
            </a:pPr>
            <a:r>
              <a:rPr lang="en-US" altLang="en-US" sz="1200" dirty="0">
                <a:latin typeface="Consolas" pitchFamily="49" charset="0"/>
                <a:cs typeface="Arial" charset="0"/>
              </a:rPr>
              <a:t>};</a:t>
            </a:r>
          </a:p>
          <a:p>
            <a:pPr>
              <a:buFont typeface="Arial" charset="0"/>
              <a:buNone/>
            </a:pPr>
            <a:endParaRPr lang="en-US" altLang="en-US" sz="1200" dirty="0">
              <a:latin typeface="Consolas" pitchFamily="49" charset="0"/>
              <a:cs typeface="Arial" charset="0"/>
            </a:endParaRPr>
          </a:p>
          <a:p>
            <a:pPr>
              <a:buFont typeface="Arial" charset="0"/>
              <a:buNone/>
            </a:pPr>
            <a:r>
              <a:rPr lang="en-US" altLang="en-US" sz="1200" dirty="0">
                <a:latin typeface="Consolas" pitchFamily="49" charset="0"/>
                <a:cs typeface="Arial" charset="0"/>
              </a:rPr>
              <a:t>template &lt;typename Type, </a:t>
            </a:r>
            <a:r>
              <a:rPr lang="en-US" altLang="en-US" sz="1200" dirty="0" err="1">
                <a:latin typeface="Consolas" pitchFamily="49" charset="0"/>
                <a:cs typeface="Arial" charset="0"/>
              </a:rPr>
              <a:t>int</a:t>
            </a:r>
            <a:r>
              <a:rPr lang="en-US" altLang="en-US" sz="1200" dirty="0">
                <a:latin typeface="Consolas" pitchFamily="49" charset="0"/>
                <a:cs typeface="Arial" charset="0"/>
              </a:rPr>
              <a:t> M&gt;</a:t>
            </a:r>
          </a:p>
          <a:p>
            <a:pPr>
              <a:buFont typeface="Arial" charset="0"/>
              <a:buNone/>
            </a:pPr>
            <a:r>
              <a:rPr lang="en-US" altLang="en-US" sz="1200" dirty="0" err="1">
                <a:latin typeface="Consolas" pitchFamily="49" charset="0"/>
                <a:cs typeface="Arial" charset="0"/>
              </a:rPr>
              <a:t>Multiqueue</a:t>
            </a:r>
            <a:r>
              <a:rPr lang="en-US" altLang="en-US" sz="1200" dirty="0">
                <a:latin typeface="Consolas" pitchFamily="49" charset="0"/>
                <a:cs typeface="Arial" charset="0"/>
              </a:rPr>
              <a:t>&lt;Type&gt;::</a:t>
            </a:r>
            <a:r>
              <a:rPr lang="en-US" altLang="en-US" sz="1200" dirty="0" err="1">
                <a:latin typeface="Consolas" pitchFamily="49" charset="0"/>
                <a:cs typeface="Arial" charset="0"/>
              </a:rPr>
              <a:t>Multiqueue</a:t>
            </a:r>
            <a:r>
              <a:rPr lang="en-US" altLang="en-US" sz="1200" dirty="0">
                <a:latin typeface="Consolas" pitchFamily="49" charset="0"/>
                <a:cs typeface="Arial" charset="0"/>
              </a:rPr>
              <a:t>():</a:t>
            </a:r>
          </a:p>
          <a:p>
            <a:pPr>
              <a:buFont typeface="Arial" charset="0"/>
              <a:buNone/>
            </a:pPr>
            <a:r>
              <a:rPr lang="en-US" altLang="en-US" sz="1200" dirty="0" err="1">
                <a:latin typeface="Consolas" pitchFamily="49" charset="0"/>
                <a:cs typeface="Arial" charset="0"/>
              </a:rPr>
              <a:t>queue_size</a:t>
            </a:r>
            <a:r>
              <a:rPr lang="en-US" altLang="en-US" sz="1200" dirty="0">
                <a:latin typeface="Consolas" pitchFamily="49" charset="0"/>
                <a:cs typeface="Arial" charset="0"/>
              </a:rPr>
              <a:t>( 0 ) {</a:t>
            </a:r>
          </a:p>
          <a:p>
            <a:pPr>
              <a:buFont typeface="Arial" charset="0"/>
              <a:buNone/>
            </a:pPr>
            <a:r>
              <a:rPr lang="en-US" altLang="en-US" sz="1200" dirty="0">
                <a:latin typeface="Consolas" pitchFamily="49" charset="0"/>
                <a:cs typeface="Arial" charset="0"/>
              </a:rPr>
              <a:t>    // The compiler allocates memory for the M queues</a:t>
            </a:r>
          </a:p>
          <a:p>
            <a:pPr>
              <a:buFont typeface="Arial" charset="0"/>
              <a:buNone/>
            </a:pPr>
            <a:r>
              <a:rPr lang="en-US" altLang="en-US" sz="1200" dirty="0">
                <a:latin typeface="Consolas" pitchFamily="49" charset="0"/>
                <a:cs typeface="Arial" charset="0"/>
              </a:rPr>
              <a:t>    // and calls the constructor on each of them</a:t>
            </a:r>
          </a:p>
          <a:p>
            <a:pPr>
              <a:buFont typeface="Arial" charset="0"/>
              <a:buNone/>
            </a:pPr>
            <a:r>
              <a:rPr lang="en-US" altLang="en-US" sz="1200" dirty="0">
                <a:latin typeface="Consolas" pitchFamily="49" charset="0"/>
                <a:cs typeface="Arial" charset="0"/>
              </a:rPr>
              <a:t>}</a:t>
            </a:r>
            <a:endParaRPr lang="en-US" altLang="en-US" sz="1200" dirty="0">
              <a:latin typeface="Consolas" pitchFamily="49" charset="0"/>
              <a:cs typeface="Consolas" pitchFamily="49" charset="0"/>
            </a:endParaRPr>
          </a:p>
          <a:p>
            <a:pPr>
              <a:buFont typeface="Arial" charset="0"/>
              <a:buNone/>
            </a:pPr>
            <a:endParaRPr lang="en-US" altLang="en-US" sz="1200" dirty="0">
              <a:latin typeface="Consolas" pitchFamily="49" charset="0"/>
              <a:cs typeface="Consolas" pitchFamily="49" charset="0"/>
            </a:endParaRPr>
          </a:p>
          <a:p>
            <a:pPr>
              <a:buFont typeface="Arial" charset="0"/>
              <a:buNone/>
            </a:pPr>
            <a:r>
              <a:rPr lang="en-CA" altLang="en-US" sz="1200" dirty="0">
                <a:latin typeface="Consolas" pitchFamily="49" charset="0"/>
                <a:cs typeface="Consolas" pitchFamily="49" charset="0"/>
              </a:rPr>
              <a:t>template &lt;typename Type, </a:t>
            </a:r>
            <a:r>
              <a:rPr lang="en-CA" altLang="en-US" sz="1200" dirty="0" err="1">
                <a:latin typeface="Consolas" pitchFamily="49" charset="0"/>
                <a:cs typeface="Consolas" pitchFamily="49" charset="0"/>
              </a:rPr>
              <a:t>int</a:t>
            </a:r>
            <a:r>
              <a:rPr lang="en-CA" altLang="en-US" sz="1200" dirty="0">
                <a:latin typeface="Consolas" pitchFamily="49" charset="0"/>
                <a:cs typeface="Consolas" pitchFamily="49" charset="0"/>
              </a:rPr>
              <a:t> M&gt;</a:t>
            </a:r>
          </a:p>
          <a:p>
            <a:pPr>
              <a:buFont typeface="Arial" charset="0"/>
              <a:buNone/>
            </a:pPr>
            <a:r>
              <a:rPr lang="en-CA" altLang="en-US" sz="1200" dirty="0" err="1">
                <a:latin typeface="Consolas" pitchFamily="49" charset="0"/>
                <a:cs typeface="Consolas" pitchFamily="49" charset="0"/>
              </a:rPr>
              <a:t>bool</a:t>
            </a:r>
            <a:r>
              <a:rPr lang="en-CA" altLang="en-US" sz="1200" dirty="0">
                <a:latin typeface="Consolas" pitchFamily="49" charset="0"/>
                <a:cs typeface="Consolas" pitchFamily="49" charset="0"/>
              </a:rPr>
              <a:t> </a:t>
            </a:r>
            <a:r>
              <a:rPr lang="en-CA" altLang="en-US" sz="1200" dirty="0" err="1">
                <a:latin typeface="Consolas" pitchFamily="49" charset="0"/>
                <a:cs typeface="Consolas" pitchFamily="49" charset="0"/>
              </a:rPr>
              <a:t>Multiqueue</a:t>
            </a:r>
            <a:r>
              <a:rPr lang="en-CA" altLang="en-US" sz="1200" dirty="0">
                <a:latin typeface="Consolas" pitchFamily="49" charset="0"/>
                <a:cs typeface="Consolas" pitchFamily="49" charset="0"/>
              </a:rPr>
              <a:t>&lt;Type&gt;::empty()  </a:t>
            </a:r>
            <a:r>
              <a:rPr lang="en-CA" altLang="en-US" sz="1200" dirty="0" err="1">
                <a:latin typeface="Consolas" pitchFamily="49" charset="0"/>
                <a:cs typeface="Consolas" pitchFamily="49" charset="0"/>
              </a:rPr>
              <a:t>const</a:t>
            </a:r>
            <a:r>
              <a:rPr lang="en-CA" altLang="en-US" sz="1200" dirty="0">
                <a:latin typeface="Consolas" pitchFamily="49" charset="0"/>
                <a:cs typeface="Consolas" pitchFamily="49" charset="0"/>
              </a:rPr>
              <a:t>{</a:t>
            </a:r>
          </a:p>
          <a:p>
            <a:pPr>
              <a:buFont typeface="Arial" charset="0"/>
              <a:buNone/>
            </a:pPr>
            <a:r>
              <a:rPr lang="en-CA" altLang="en-US" sz="1200" dirty="0">
                <a:latin typeface="Consolas" pitchFamily="49" charset="0"/>
                <a:cs typeface="Consolas" pitchFamily="49" charset="0"/>
              </a:rPr>
              <a:t>    return ( </a:t>
            </a:r>
            <a:r>
              <a:rPr lang="en-CA" altLang="en-US" sz="1200" dirty="0" err="1">
                <a:latin typeface="Consolas" pitchFamily="49" charset="0"/>
                <a:cs typeface="Consolas" pitchFamily="49" charset="0"/>
              </a:rPr>
              <a:t>queue_size</a:t>
            </a:r>
            <a:r>
              <a:rPr lang="en-CA" altLang="en-US" sz="1200" dirty="0">
                <a:latin typeface="Consolas" pitchFamily="49" charset="0"/>
                <a:cs typeface="Consolas" pitchFamily="49" charset="0"/>
              </a:rPr>
              <a:t> == 0 );</a:t>
            </a:r>
          </a:p>
          <a:p>
            <a:pPr>
              <a:buFont typeface="Arial" charset="0"/>
              <a:buNone/>
            </a:pPr>
            <a:r>
              <a:rPr lang="en-CA" altLang="en-US" sz="1200" dirty="0">
                <a:latin typeface="Consolas" pitchFamily="49" charset="0"/>
                <a:cs typeface="Consolas" pitchFamily="49" charset="0"/>
              </a:rPr>
              <a:t>} </a:t>
            </a:r>
          </a:p>
          <a:p>
            <a:pPr>
              <a:buFont typeface="Arial" charset="0"/>
              <a:buNone/>
            </a:pPr>
            <a:endParaRPr lang="en-US" altLang="en-US" sz="1100" dirty="0">
              <a:latin typeface="Consolas" pitchFamily="49" charset="0"/>
              <a:cs typeface="Consolas" pitchFamily="49" charset="0"/>
            </a:endParaRPr>
          </a:p>
          <a:p>
            <a:pPr>
              <a:buFont typeface="Arial" charset="0"/>
              <a:buNone/>
            </a:pPr>
            <a:endParaRPr lang="en-US" altLang="en-US" sz="1100" dirty="0">
              <a:latin typeface="Consolas" pitchFamily="49" charset="0"/>
              <a:cs typeface="Consolas" pitchFamily="49"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3315">
                                            <p:txEl>
                                              <p:pRg st="13" end="1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315">
                                            <p:txEl>
                                              <p:pRg st="14" end="1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315">
                                            <p:txEl>
                                              <p:pRg st="15" end="1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315">
                                            <p:txEl>
                                              <p:pRg st="16" end="1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315">
                                            <p:txEl>
                                              <p:pRg st="17" end="1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315">
                                            <p:txEl>
                                              <p:pRg st="18" end="1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315">
                                            <p:txEl>
                                              <p:pRg st="20" end="2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315">
                                            <p:txEl>
                                              <p:pRg st="21" end="21"/>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315">
                                            <p:txEl>
                                              <p:pRg st="22" end="2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315">
                                            <p:txEl>
                                              <p:pRg st="23" end="2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92162" name="Picture 8" descr="a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3575" y="2962275"/>
            <a:ext cx="3025775" cy="1704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163" name="Rectangle 2"/>
          <p:cNvSpPr>
            <a:spLocks noGrp="1" noChangeArrowheads="1"/>
          </p:cNvSpPr>
          <p:nvPr>
            <p:ph type="title"/>
          </p:nvPr>
        </p:nvSpPr>
        <p:spPr/>
        <p:txBody>
          <a:bodyPr/>
          <a:lstStyle/>
          <a:p>
            <a:r>
              <a:rPr lang="en-US" altLang="en-US">
                <a:latin typeface="Arial" charset="0"/>
                <a:cs typeface="Arial" charset="0"/>
              </a:rPr>
              <a:t>Priority Queues</a:t>
            </a:r>
            <a:endParaRPr lang="en-US" altLang="en-US" sz="3600">
              <a:latin typeface="Arial" charset="0"/>
              <a:cs typeface="Arial" charset="0"/>
            </a:endParaRPr>
          </a:p>
        </p:txBody>
      </p:sp>
      <p:sp>
        <p:nvSpPr>
          <p:cNvPr id="92164"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Removing the objects would be in the following order:</a:t>
            </a:r>
          </a:p>
        </p:txBody>
      </p:sp>
    </p:spTree>
    <p:extLst>
      <p:ext uri="{BB962C8B-B14F-4D97-AF65-F5344CB8AC3E}">
        <p14:creationId xmlns:p14="http://schemas.microsoft.com/office/powerpoint/2010/main" val="359913351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93186" name="Picture 9" descr="a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3575" y="2962275"/>
            <a:ext cx="3024188" cy="1704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3187" name="Rectangle 2"/>
          <p:cNvSpPr>
            <a:spLocks noGrp="1" noChangeArrowheads="1"/>
          </p:cNvSpPr>
          <p:nvPr>
            <p:ph type="title"/>
          </p:nvPr>
        </p:nvSpPr>
        <p:spPr/>
        <p:txBody>
          <a:bodyPr/>
          <a:lstStyle/>
          <a:p>
            <a:r>
              <a:rPr lang="en-US" altLang="en-US">
                <a:latin typeface="Arial" charset="0"/>
                <a:cs typeface="Arial" charset="0"/>
              </a:rPr>
              <a:t>Priority Queues</a:t>
            </a:r>
            <a:endParaRPr lang="en-US" altLang="en-US" sz="3600">
              <a:latin typeface="Arial" charset="0"/>
              <a:cs typeface="Arial" charset="0"/>
            </a:endParaRPr>
          </a:p>
        </p:txBody>
      </p:sp>
      <p:sp>
        <p:nvSpPr>
          <p:cNvPr id="93188"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Removing the objects would be in the following order:</a:t>
            </a:r>
          </a:p>
        </p:txBody>
      </p:sp>
    </p:spTree>
    <p:extLst>
      <p:ext uri="{BB962C8B-B14F-4D97-AF65-F5344CB8AC3E}">
        <p14:creationId xmlns:p14="http://schemas.microsoft.com/office/powerpoint/2010/main" val="317665880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94210" name="Picture 4" descr="a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3575" y="2962275"/>
            <a:ext cx="3025775" cy="1704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4211" name="Rectangle 2"/>
          <p:cNvSpPr>
            <a:spLocks noGrp="1" noChangeArrowheads="1"/>
          </p:cNvSpPr>
          <p:nvPr>
            <p:ph type="title"/>
          </p:nvPr>
        </p:nvSpPr>
        <p:spPr/>
        <p:txBody>
          <a:bodyPr/>
          <a:lstStyle/>
          <a:p>
            <a:r>
              <a:rPr lang="en-US" altLang="en-US">
                <a:solidFill>
                  <a:srgbClr val="000000"/>
                </a:solidFill>
                <a:latin typeface="Arial" charset="0"/>
                <a:cs typeface="Arial" charset="0"/>
              </a:rPr>
              <a:t>Priority Queues</a:t>
            </a:r>
            <a:endParaRPr lang="en-US" altLang="en-US" sz="4000" b="1">
              <a:latin typeface="Arial" charset="0"/>
              <a:cs typeface="Arial" charset="0"/>
            </a:endParaRPr>
          </a:p>
        </p:txBody>
      </p:sp>
      <p:sp>
        <p:nvSpPr>
          <p:cNvPr id="94212"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Removing the objects would be in the following order:</a:t>
            </a:r>
          </a:p>
        </p:txBody>
      </p:sp>
    </p:spTree>
    <p:extLst>
      <p:ext uri="{BB962C8B-B14F-4D97-AF65-F5344CB8AC3E}">
        <p14:creationId xmlns:p14="http://schemas.microsoft.com/office/powerpoint/2010/main" val="2340966743"/>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95234" name="Picture 5" descr="a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3575" y="2962275"/>
            <a:ext cx="3025775" cy="1704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5235" name="Rectangle 2"/>
          <p:cNvSpPr>
            <a:spLocks noGrp="1" noChangeArrowheads="1"/>
          </p:cNvSpPr>
          <p:nvPr>
            <p:ph type="title"/>
          </p:nvPr>
        </p:nvSpPr>
        <p:spPr/>
        <p:txBody>
          <a:bodyPr/>
          <a:lstStyle/>
          <a:p>
            <a:r>
              <a:rPr lang="en-US" altLang="en-US">
                <a:solidFill>
                  <a:srgbClr val="000000"/>
                </a:solidFill>
                <a:latin typeface="Arial" charset="0"/>
                <a:cs typeface="Arial" charset="0"/>
              </a:rPr>
              <a:t>Priority Queues</a:t>
            </a:r>
            <a:endParaRPr lang="en-US" altLang="en-US" sz="4000" b="1">
              <a:latin typeface="Arial" charset="0"/>
              <a:cs typeface="Arial" charset="0"/>
            </a:endParaRPr>
          </a:p>
        </p:txBody>
      </p:sp>
      <p:sp>
        <p:nvSpPr>
          <p:cNvPr id="95236"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Removing the objects would be in the following order:</a:t>
            </a:r>
          </a:p>
        </p:txBody>
      </p:sp>
    </p:spTree>
    <p:extLst>
      <p:ext uri="{BB962C8B-B14F-4D97-AF65-F5344CB8AC3E}">
        <p14:creationId xmlns:p14="http://schemas.microsoft.com/office/powerpoint/2010/main" val="993824476"/>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6258" name="Rectangle 3"/>
          <p:cNvSpPr>
            <a:spLocks noGrp="1" noChangeArrowheads="1"/>
          </p:cNvSpPr>
          <p:nvPr>
            <p:ph type="title"/>
          </p:nvPr>
        </p:nvSpPr>
        <p:spPr/>
        <p:txBody>
          <a:bodyPr/>
          <a:lstStyle/>
          <a:p>
            <a:r>
              <a:rPr lang="en-US" altLang="en-US">
                <a:solidFill>
                  <a:srgbClr val="000000"/>
                </a:solidFill>
                <a:latin typeface="Arial" charset="0"/>
                <a:cs typeface="Arial" charset="0"/>
              </a:rPr>
              <a:t>Summary</a:t>
            </a:r>
            <a:endParaRPr lang="en-US" altLang="en-US" sz="4000">
              <a:latin typeface="Arial" charset="0"/>
              <a:cs typeface="Arial" charset="0"/>
            </a:endParaRPr>
          </a:p>
        </p:txBody>
      </p:sp>
      <p:sp>
        <p:nvSpPr>
          <p:cNvPr id="96259" name="Rectangle 4"/>
          <p:cNvSpPr>
            <a:spLocks noGrp="1" noChangeArrowheads="1"/>
          </p:cNvSpPr>
          <p:nvPr>
            <p:ph type="body" idx="1"/>
          </p:nvPr>
        </p:nvSpPr>
        <p:spPr/>
        <p:txBody>
          <a:bodyPr/>
          <a:lstStyle/>
          <a:p>
            <a:pPr>
              <a:buFont typeface="Arial" charset="0"/>
              <a:buNone/>
            </a:pPr>
            <a:r>
              <a:rPr lang="en-US" altLang="en-US" dirty="0">
                <a:latin typeface="Arial" charset="0"/>
                <a:cs typeface="Arial" charset="0"/>
              </a:rPr>
              <a:t>	In this talk, we have:</a:t>
            </a:r>
          </a:p>
          <a:p>
            <a:pPr lvl="1"/>
            <a:r>
              <a:rPr lang="en-US" altLang="en-US" dirty="0">
                <a:latin typeface="Arial" charset="0"/>
                <a:cs typeface="Arial" charset="0"/>
              </a:rPr>
              <a:t>Discussed binary heaps</a:t>
            </a:r>
          </a:p>
          <a:p>
            <a:pPr lvl="1"/>
            <a:r>
              <a:rPr lang="en-US" altLang="en-US" dirty="0">
                <a:latin typeface="Arial" charset="0"/>
                <a:cs typeface="Arial" charset="0"/>
              </a:rPr>
              <a:t>Looked at an implementation using arrays</a:t>
            </a:r>
          </a:p>
          <a:p>
            <a:pPr lvl="1"/>
            <a:r>
              <a:rPr lang="en-US" altLang="en-US" dirty="0">
                <a:latin typeface="Arial" charset="0"/>
                <a:cs typeface="Arial" charset="0"/>
              </a:rPr>
              <a:t>Analyzed the run time:</a:t>
            </a:r>
          </a:p>
          <a:p>
            <a:pPr lvl="2"/>
            <a:r>
              <a:rPr lang="en-US" altLang="en-US" dirty="0">
                <a:latin typeface="Arial" charset="0"/>
                <a:cs typeface="Arial" charset="0"/>
              </a:rPr>
              <a:t>Head			</a:t>
            </a:r>
            <a:r>
              <a:rPr lang="en-US" altLang="en-US" dirty="0">
                <a:latin typeface="Symbol" pitchFamily="18" charset="2"/>
                <a:cs typeface="Arial" charset="0"/>
              </a:rPr>
              <a:t>Q</a:t>
            </a:r>
            <a:r>
              <a:rPr lang="en-US" altLang="en-US" dirty="0">
                <a:latin typeface="Times New Roman" pitchFamily="18" charset="0"/>
                <a:cs typeface="Arial" charset="0"/>
              </a:rPr>
              <a:t>(1)</a:t>
            </a:r>
          </a:p>
          <a:p>
            <a:pPr lvl="2"/>
            <a:r>
              <a:rPr lang="en-US" altLang="en-US" dirty="0">
                <a:latin typeface="Arial" charset="0"/>
                <a:cs typeface="Arial" charset="0"/>
              </a:rPr>
              <a:t>Push			</a:t>
            </a:r>
            <a:r>
              <a:rPr lang="en-US" altLang="en-US" dirty="0">
                <a:latin typeface="Symbol" pitchFamily="18" charset="2"/>
                <a:cs typeface="Arial" charset="0"/>
              </a:rPr>
              <a:t>Q</a:t>
            </a:r>
            <a:r>
              <a:rPr lang="en-US" altLang="en-US" dirty="0">
                <a:latin typeface="Times New Roman" pitchFamily="18" charset="0"/>
                <a:cs typeface="Arial" charset="0"/>
              </a:rPr>
              <a:t>(1)</a:t>
            </a:r>
            <a:r>
              <a:rPr lang="en-US" altLang="en-US" dirty="0">
                <a:latin typeface="Arial" charset="0"/>
                <a:cs typeface="Arial" charset="0"/>
              </a:rPr>
              <a:t> average</a:t>
            </a:r>
          </a:p>
          <a:p>
            <a:pPr lvl="2"/>
            <a:r>
              <a:rPr lang="en-US" altLang="en-US" dirty="0">
                <a:latin typeface="Arial" charset="0"/>
                <a:cs typeface="Arial" charset="0"/>
              </a:rPr>
              <a:t>Pop			</a:t>
            </a:r>
            <a:r>
              <a:rPr lang="en-US" altLang="en-US" dirty="0">
                <a:latin typeface="Times New Roman" pitchFamily="18" charset="0"/>
                <a:ea typeface="Tahoma" pitchFamily="34" charset="0"/>
                <a:cs typeface="Times New Roman" pitchFamily="18" charset="0"/>
              </a:rPr>
              <a:t>O</a:t>
            </a:r>
            <a:r>
              <a:rPr lang="en-US" altLang="en-US" dirty="0">
                <a:latin typeface="Times New Roman" pitchFamily="18" charset="0"/>
                <a:cs typeface="Arial" charset="0"/>
              </a:rPr>
              <a:t>(ln(</a:t>
            </a:r>
            <a:r>
              <a:rPr lang="en-US" altLang="en-US" i="1" dirty="0">
                <a:latin typeface="Times New Roman" pitchFamily="18" charset="0"/>
                <a:cs typeface="Arial" charset="0"/>
              </a:rPr>
              <a:t>n</a:t>
            </a:r>
            <a:r>
              <a:rPr lang="en-US" altLang="en-US" dirty="0">
                <a:latin typeface="Times New Roman" pitchFamily="18" charset="0"/>
                <a:cs typeface="Arial" charset="0"/>
              </a:rPr>
              <a:t>))</a:t>
            </a:r>
          </a:p>
          <a:p>
            <a:pPr lvl="1"/>
            <a:r>
              <a:rPr lang="en-US" altLang="en-US" dirty="0">
                <a:latin typeface="Arial" charset="0"/>
                <a:cs typeface="Arial" charset="0"/>
              </a:rPr>
              <a:t>Discussed implementing priority queues using binary heaps</a:t>
            </a:r>
          </a:p>
          <a:p>
            <a:pPr lvl="1"/>
            <a:r>
              <a:rPr lang="en-US" altLang="en-US" dirty="0">
                <a:latin typeface="Arial" charset="0"/>
                <a:cs typeface="Arial" charset="0"/>
              </a:rPr>
              <a:t>The use of a lexicographical ordering</a:t>
            </a:r>
          </a:p>
        </p:txBody>
      </p:sp>
    </p:spTree>
    <p:extLst>
      <p:ext uri="{BB962C8B-B14F-4D97-AF65-F5344CB8AC3E}">
        <p14:creationId xmlns:p14="http://schemas.microsoft.com/office/powerpoint/2010/main" val="183657924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Summary</a:t>
            </a:r>
            <a:endParaRPr lang="zh-CN" altLang="en-US" dirty="0"/>
          </a:p>
        </p:txBody>
      </p:sp>
      <p:sp>
        <p:nvSpPr>
          <p:cNvPr id="3" name="Content Placeholder 2"/>
          <p:cNvSpPr>
            <a:spLocks noGrp="1"/>
          </p:cNvSpPr>
          <p:nvPr>
            <p:ph idx="1"/>
          </p:nvPr>
        </p:nvSpPr>
        <p:spPr/>
        <p:txBody>
          <a:bodyPr/>
          <a:lstStyle/>
          <a:p>
            <a:r>
              <a:rPr lang="en-US" altLang="zh-CN" dirty="0"/>
              <a:t>Priority queue</a:t>
            </a:r>
          </a:p>
          <a:p>
            <a:pPr lvl="1"/>
            <a:r>
              <a:rPr lang="en-US" altLang="en-US" dirty="0">
                <a:latin typeface="Arial" charset="0"/>
                <a:cs typeface="Arial" charset="0"/>
              </a:rPr>
              <a:t>pop the object with the highest priority</a:t>
            </a:r>
            <a:endParaRPr lang="en-US" altLang="zh-CN" dirty="0"/>
          </a:p>
          <a:p>
            <a:r>
              <a:rPr lang="en-US" altLang="zh-CN" dirty="0"/>
              <a:t>Binary heap</a:t>
            </a:r>
          </a:p>
          <a:p>
            <a:pPr lvl="1"/>
            <a:r>
              <a:rPr lang="en-US" altLang="en-US" dirty="0">
                <a:latin typeface="Arial" charset="0"/>
                <a:cs typeface="Arial" charset="0"/>
              </a:rPr>
              <a:t>Operations</a:t>
            </a:r>
          </a:p>
          <a:p>
            <a:pPr lvl="2"/>
            <a:r>
              <a:rPr lang="en-US" altLang="en-US" dirty="0">
                <a:latin typeface="Arial" charset="0"/>
                <a:cs typeface="Arial" charset="0"/>
              </a:rPr>
              <a:t>Top		</a:t>
            </a:r>
            <a:r>
              <a:rPr lang="en-US" altLang="en-US" dirty="0">
                <a:latin typeface="Symbol" pitchFamily="18" charset="2"/>
                <a:cs typeface="Arial" charset="0"/>
              </a:rPr>
              <a:t>Q</a:t>
            </a:r>
            <a:r>
              <a:rPr lang="en-US" altLang="en-US" dirty="0">
                <a:latin typeface="Times New Roman" pitchFamily="18" charset="0"/>
                <a:cs typeface="Arial" charset="0"/>
              </a:rPr>
              <a:t>(1)</a:t>
            </a:r>
          </a:p>
          <a:p>
            <a:pPr lvl="2"/>
            <a:r>
              <a:rPr lang="en-US" altLang="en-US" dirty="0">
                <a:latin typeface="Arial" charset="0"/>
                <a:cs typeface="Arial" charset="0"/>
              </a:rPr>
              <a:t>Push		</a:t>
            </a:r>
            <a:r>
              <a:rPr lang="en-US" altLang="en-US" dirty="0">
                <a:latin typeface="Times New Roman" pitchFamily="18" charset="0"/>
                <a:ea typeface="Tahoma" pitchFamily="34" charset="0"/>
                <a:cs typeface="Times New Roman" pitchFamily="18" charset="0"/>
              </a:rPr>
              <a:t>O</a:t>
            </a:r>
            <a:r>
              <a:rPr lang="en-US" altLang="en-US" dirty="0">
                <a:latin typeface="Times New Roman" pitchFamily="18" charset="0"/>
                <a:cs typeface="Arial" charset="0"/>
              </a:rPr>
              <a:t>(ln(</a:t>
            </a:r>
            <a:r>
              <a:rPr lang="en-US" altLang="en-US" i="1" dirty="0">
                <a:latin typeface="Times New Roman" pitchFamily="18" charset="0"/>
                <a:cs typeface="Arial" charset="0"/>
              </a:rPr>
              <a:t>n</a:t>
            </a:r>
            <a:r>
              <a:rPr lang="en-US" altLang="en-US" dirty="0">
                <a:latin typeface="Times New Roman" pitchFamily="18" charset="0"/>
                <a:cs typeface="Arial" charset="0"/>
              </a:rPr>
              <a:t>))</a:t>
            </a:r>
          </a:p>
          <a:p>
            <a:pPr lvl="2"/>
            <a:r>
              <a:rPr lang="en-US" altLang="en-US" dirty="0">
                <a:latin typeface="Arial" charset="0"/>
                <a:cs typeface="Arial" charset="0"/>
              </a:rPr>
              <a:t>Pop		</a:t>
            </a:r>
            <a:r>
              <a:rPr lang="en-US" altLang="en-US" dirty="0">
                <a:latin typeface="Times New Roman" pitchFamily="18" charset="0"/>
                <a:ea typeface="Tahoma" pitchFamily="34" charset="0"/>
                <a:cs typeface="Times New Roman" pitchFamily="18" charset="0"/>
              </a:rPr>
              <a:t>O</a:t>
            </a:r>
            <a:r>
              <a:rPr lang="en-US" altLang="en-US" dirty="0">
                <a:latin typeface="Times New Roman" pitchFamily="18" charset="0"/>
                <a:cs typeface="Arial" charset="0"/>
              </a:rPr>
              <a:t>(ln(</a:t>
            </a:r>
            <a:r>
              <a:rPr lang="en-US" altLang="en-US" i="1" dirty="0">
                <a:latin typeface="Times New Roman" pitchFamily="18" charset="0"/>
                <a:cs typeface="Arial" charset="0"/>
              </a:rPr>
              <a:t>n</a:t>
            </a:r>
            <a:r>
              <a:rPr lang="en-US" altLang="en-US" dirty="0">
                <a:latin typeface="Times New Roman" pitchFamily="18" charset="0"/>
                <a:cs typeface="Arial" charset="0"/>
              </a:rPr>
              <a:t>))</a:t>
            </a:r>
          </a:p>
          <a:p>
            <a:pPr lvl="2"/>
            <a:r>
              <a:rPr lang="en-US" altLang="en-US" dirty="0">
                <a:latin typeface="Arial" charset="0"/>
                <a:cs typeface="Arial" charset="0"/>
              </a:rPr>
              <a:t>Build		</a:t>
            </a:r>
            <a:r>
              <a:rPr lang="en-US" altLang="en-US" dirty="0">
                <a:latin typeface="Times New Roman" pitchFamily="18" charset="0"/>
                <a:ea typeface="Tahoma" pitchFamily="34" charset="0"/>
                <a:cs typeface="Times New Roman" pitchFamily="18" charset="0"/>
              </a:rPr>
              <a:t>O(</a:t>
            </a:r>
            <a:r>
              <a:rPr lang="en-US" altLang="en-US" i="1" dirty="0">
                <a:latin typeface="Times New Roman" pitchFamily="18" charset="0"/>
                <a:ea typeface="Tahoma" pitchFamily="34" charset="0"/>
                <a:cs typeface="Times New Roman" pitchFamily="18" charset="0"/>
              </a:rPr>
              <a:t>n</a:t>
            </a:r>
            <a:r>
              <a:rPr lang="en-US" altLang="en-US" dirty="0">
                <a:latin typeface="Times New Roman" pitchFamily="18" charset="0"/>
                <a:ea typeface="Tahoma" pitchFamily="34" charset="0"/>
                <a:cs typeface="Times New Roman" pitchFamily="18" charset="0"/>
              </a:rPr>
              <a:t>)</a:t>
            </a:r>
          </a:p>
          <a:p>
            <a:pPr lvl="1"/>
            <a:r>
              <a:rPr lang="en-US" altLang="en-US" dirty="0">
                <a:latin typeface="Arial" charset="0"/>
                <a:cs typeface="Arial" charset="0"/>
              </a:rPr>
              <a:t>Implementation using arrays</a:t>
            </a:r>
          </a:p>
          <a:p>
            <a:r>
              <a:rPr lang="en-US" altLang="zh-CN" dirty="0">
                <a:latin typeface="Arial" charset="0"/>
                <a:cs typeface="Arial" charset="0"/>
              </a:rPr>
              <a:t>Heapsort</a:t>
            </a:r>
          </a:p>
          <a:p>
            <a:pPr lvl="1"/>
            <a:r>
              <a:rPr lang="en-US" altLang="zh-CN" dirty="0">
                <a:latin typeface="Arial" charset="0"/>
                <a:cs typeface="Arial" charset="0"/>
              </a:rPr>
              <a:t>Time: O(</a:t>
            </a:r>
            <a:r>
              <a:rPr lang="en-US" altLang="zh-CN" i="1" dirty="0">
                <a:latin typeface="Arial" charset="0"/>
                <a:cs typeface="Arial" charset="0"/>
              </a:rPr>
              <a:t>n</a:t>
            </a:r>
            <a:r>
              <a:rPr lang="en-US" altLang="zh-CN" dirty="0">
                <a:latin typeface="Arial" charset="0"/>
                <a:cs typeface="Arial" charset="0"/>
              </a:rPr>
              <a:t> ln(</a:t>
            </a:r>
            <a:r>
              <a:rPr lang="en-US" altLang="zh-CN" i="1" dirty="0">
                <a:latin typeface="Arial" charset="0"/>
                <a:cs typeface="Arial" charset="0"/>
              </a:rPr>
              <a:t>n</a:t>
            </a:r>
            <a:r>
              <a:rPr lang="en-US" altLang="zh-CN" dirty="0">
                <a:latin typeface="Arial" charset="0"/>
                <a:cs typeface="Arial" charset="0"/>
              </a:rPr>
              <a:t>))</a:t>
            </a:r>
          </a:p>
          <a:p>
            <a:pPr lvl="1"/>
            <a:r>
              <a:rPr lang="en-US" altLang="zh-CN" dirty="0"/>
              <a:t>Space: O(1)</a:t>
            </a:r>
          </a:p>
          <a:p>
            <a:pPr lvl="1"/>
            <a:endParaRPr lang="zh-CN" altLang="en-US" dirty="0"/>
          </a:p>
        </p:txBody>
      </p:sp>
    </p:spTree>
    <p:extLst>
      <p:ext uri="{BB962C8B-B14F-4D97-AF65-F5344CB8AC3E}">
        <p14:creationId xmlns:p14="http://schemas.microsoft.com/office/powerpoint/2010/main" val="428011975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7282" name="Rectangle 2"/>
          <p:cNvSpPr>
            <a:spLocks noGrp="1" noChangeArrowheads="1"/>
          </p:cNvSpPr>
          <p:nvPr>
            <p:ph type="title"/>
          </p:nvPr>
        </p:nvSpPr>
        <p:spPr/>
        <p:txBody>
          <a:bodyPr/>
          <a:lstStyle/>
          <a:p>
            <a:r>
              <a:rPr lang="en-US" altLang="en-US">
                <a:latin typeface="Arial" charset="0"/>
                <a:cs typeface="Arial" charset="0"/>
              </a:rPr>
              <a:t>References</a:t>
            </a:r>
          </a:p>
        </p:txBody>
      </p:sp>
      <p:sp>
        <p:nvSpPr>
          <p:cNvPr id="97283" name="Rectangle 3"/>
          <p:cNvSpPr>
            <a:spLocks noGrp="1" noChangeArrowheads="1"/>
          </p:cNvSpPr>
          <p:nvPr>
            <p:ph type="body" idx="1"/>
          </p:nvPr>
        </p:nvSpPr>
        <p:spPr/>
        <p:txBody>
          <a:bodyPr/>
          <a:lstStyle/>
          <a:p>
            <a:pPr marL="533400" indent="-533400">
              <a:buFontTx/>
              <a:buNone/>
            </a:pPr>
            <a:r>
              <a:rPr lang="en-US" altLang="en-US" sz="1800" dirty="0">
                <a:latin typeface="Arial" charset="0"/>
                <a:cs typeface="Arial" charset="0"/>
              </a:rPr>
              <a:t>[1]	Donald E. Knuth, </a:t>
            </a:r>
            <a:r>
              <a:rPr lang="en-US" altLang="en-US" sz="1800" i="1" dirty="0">
                <a:latin typeface="Arial" charset="0"/>
                <a:cs typeface="Arial" charset="0"/>
              </a:rPr>
              <a:t>The Art of Computer Programming, Volume 3:  Sorting and Searching</a:t>
            </a:r>
            <a:r>
              <a:rPr lang="en-US" altLang="en-US" sz="1800" dirty="0">
                <a:latin typeface="Arial" charset="0"/>
                <a:cs typeface="Arial" charset="0"/>
              </a:rPr>
              <a:t>, 2</a:t>
            </a:r>
            <a:r>
              <a:rPr lang="en-US" altLang="en-US" sz="1800" baseline="30000" dirty="0">
                <a:latin typeface="Arial" charset="0"/>
                <a:cs typeface="Arial" charset="0"/>
              </a:rPr>
              <a:t>nd</a:t>
            </a:r>
            <a:r>
              <a:rPr lang="en-US" altLang="en-US" sz="1800" dirty="0">
                <a:latin typeface="Arial" charset="0"/>
                <a:cs typeface="Arial" charset="0"/>
              </a:rPr>
              <a:t> Ed., Addison Wesley, 1998, §7.2.3, p.144.</a:t>
            </a:r>
          </a:p>
          <a:p>
            <a:pPr marL="533400" indent="-533400">
              <a:buFontTx/>
              <a:buNone/>
            </a:pPr>
            <a:r>
              <a:rPr lang="en-US" altLang="en-US" sz="1800" dirty="0">
                <a:latin typeface="Arial" charset="0"/>
                <a:cs typeface="Arial" charset="0"/>
              </a:rPr>
              <a:t>[2]	</a:t>
            </a:r>
            <a:r>
              <a:rPr lang="en-US" altLang="en-US" sz="1800" dirty="0" err="1">
                <a:latin typeface="Arial" charset="0"/>
                <a:cs typeface="Arial" charset="0"/>
              </a:rPr>
              <a:t>Cormen</a:t>
            </a:r>
            <a:r>
              <a:rPr lang="en-US" altLang="en-US" sz="1800" dirty="0">
                <a:latin typeface="Arial" charset="0"/>
                <a:cs typeface="Arial" charset="0"/>
              </a:rPr>
              <a:t>, </a:t>
            </a:r>
            <a:r>
              <a:rPr lang="en-US" altLang="en-US" sz="1800" dirty="0" err="1">
                <a:latin typeface="Arial" charset="0"/>
                <a:cs typeface="Arial" charset="0"/>
              </a:rPr>
              <a:t>Leiserson</a:t>
            </a:r>
            <a:r>
              <a:rPr lang="en-US" altLang="en-US" sz="1800" dirty="0">
                <a:latin typeface="Arial" charset="0"/>
                <a:cs typeface="Arial" charset="0"/>
              </a:rPr>
              <a:t>, and </a:t>
            </a:r>
            <a:r>
              <a:rPr lang="en-US" altLang="en-US" sz="1800" dirty="0" err="1">
                <a:latin typeface="Arial" charset="0"/>
                <a:cs typeface="Arial" charset="0"/>
              </a:rPr>
              <a:t>Rivest</a:t>
            </a:r>
            <a:r>
              <a:rPr lang="en-US" altLang="en-US" sz="1800" dirty="0">
                <a:latin typeface="Arial" charset="0"/>
                <a:cs typeface="Arial" charset="0"/>
              </a:rPr>
              <a:t>, </a:t>
            </a:r>
            <a:r>
              <a:rPr lang="en-US" altLang="en-US" sz="1800" i="1" dirty="0">
                <a:latin typeface="Arial" charset="0"/>
                <a:cs typeface="Arial" charset="0"/>
              </a:rPr>
              <a:t>Introduction to Algorithms</a:t>
            </a:r>
            <a:r>
              <a:rPr lang="en-US" altLang="en-US" sz="1800" dirty="0">
                <a:latin typeface="Arial" charset="0"/>
                <a:cs typeface="Arial" charset="0"/>
              </a:rPr>
              <a:t>, McGraw Hill, 1990, §7.1-3, p.140-7.</a:t>
            </a:r>
          </a:p>
          <a:p>
            <a:pPr marL="533400" indent="-533400">
              <a:buFontTx/>
              <a:buNone/>
            </a:pPr>
            <a:r>
              <a:rPr lang="en-US" altLang="en-US" sz="1800" dirty="0">
                <a:latin typeface="Arial" charset="0"/>
                <a:cs typeface="Arial" charset="0"/>
              </a:rPr>
              <a:t>[3]	Weiss, </a:t>
            </a:r>
            <a:r>
              <a:rPr lang="en-US" altLang="en-US" sz="1800" i="1" dirty="0">
                <a:latin typeface="Arial" charset="0"/>
                <a:cs typeface="Arial" charset="0"/>
              </a:rPr>
              <a:t>Data Structures and Algorithm Analysis in C++</a:t>
            </a:r>
            <a:r>
              <a:rPr lang="en-US" altLang="en-US" sz="1800" dirty="0">
                <a:latin typeface="Arial" charset="0"/>
                <a:cs typeface="Arial" charset="0"/>
              </a:rPr>
              <a:t>, </a:t>
            </a:r>
            <a:r>
              <a:rPr lang="en-US" altLang="en-US" sz="1800" i="1" dirty="0">
                <a:latin typeface="Arial" charset="0"/>
                <a:cs typeface="Arial" charset="0"/>
              </a:rPr>
              <a:t>3</a:t>
            </a:r>
            <a:r>
              <a:rPr lang="en-US" altLang="en-US" sz="1800" i="1" baseline="30000" dirty="0">
                <a:latin typeface="Arial" charset="0"/>
                <a:cs typeface="Arial" charset="0"/>
              </a:rPr>
              <a:t>rd</a:t>
            </a:r>
            <a:r>
              <a:rPr lang="en-US" altLang="en-US" sz="1800" i="1" dirty="0">
                <a:latin typeface="Arial" charset="0"/>
                <a:cs typeface="Arial" charset="0"/>
              </a:rPr>
              <a:t> Ed.</a:t>
            </a:r>
            <a:r>
              <a:rPr lang="en-US" altLang="en-US" sz="1800" dirty="0">
                <a:latin typeface="Arial" charset="0"/>
                <a:cs typeface="Arial" charset="0"/>
              </a:rPr>
              <a:t>, Addison Wesley, §6.3, p.215-25.</a:t>
            </a:r>
          </a:p>
        </p:txBody>
      </p:sp>
    </p:spTree>
    <p:extLst>
      <p:ext uri="{BB962C8B-B14F-4D97-AF65-F5344CB8AC3E}">
        <p14:creationId xmlns:p14="http://schemas.microsoft.com/office/powerpoint/2010/main" val="3949893518"/>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p:txBody>
          <a:bodyPr/>
          <a:lstStyle/>
          <a:p>
            <a:pPr eaLnBrk="1" hangingPunct="1"/>
            <a:r>
              <a:rPr lang="en-US">
                <a:solidFill>
                  <a:srgbClr val="B2B2B2"/>
                </a:solidFill>
                <a:latin typeface="Arial" charset="0"/>
                <a:cs typeface="Arial" charset="0"/>
              </a:rPr>
              <a:t>Usage Notes</a:t>
            </a:r>
          </a:p>
        </p:txBody>
      </p:sp>
      <p:sp>
        <p:nvSpPr>
          <p:cNvPr id="119811" name="Rectangle 3"/>
          <p:cNvSpPr>
            <a:spLocks noGrp="1" noChangeArrowheads="1"/>
          </p:cNvSpPr>
          <p:nvPr>
            <p:ph type="body" idx="1"/>
          </p:nvPr>
        </p:nvSpPr>
        <p:spPr/>
        <p:txBody>
          <a:bodyPr>
            <a:normAutofit/>
          </a:bodyPr>
          <a:lstStyle/>
          <a:p>
            <a:pPr eaLnBrk="1" hangingPunct="1">
              <a:defRPr/>
            </a:pPr>
            <a:r>
              <a:rPr lang="en-US" dirty="0">
                <a:solidFill>
                  <a:srgbClr val="B2B2B2"/>
                </a:solidFill>
              </a:rPr>
              <a:t>These slides are made publicly available on the web for anyone to use</a:t>
            </a:r>
          </a:p>
          <a:p>
            <a:pPr eaLnBrk="1" hangingPunct="1">
              <a:defRPr/>
            </a:pPr>
            <a:r>
              <a:rPr lang="en-US" dirty="0">
                <a:solidFill>
                  <a:srgbClr val="B2B2B2"/>
                </a:solidFill>
              </a:rPr>
              <a:t>If you choose to use them, or a part thereof, for a course at another institution, I ask only three things:</a:t>
            </a:r>
          </a:p>
          <a:p>
            <a:pPr lvl="1" eaLnBrk="1" hangingPunct="1">
              <a:defRPr/>
            </a:pPr>
            <a:r>
              <a:rPr lang="en-US" dirty="0">
                <a:solidFill>
                  <a:srgbClr val="B2B2B2"/>
                </a:solidFill>
              </a:rPr>
              <a:t>that you inform me that you are using the slides,</a:t>
            </a:r>
          </a:p>
          <a:p>
            <a:pPr lvl="1" eaLnBrk="1" hangingPunct="1">
              <a:defRPr/>
            </a:pPr>
            <a:r>
              <a:rPr lang="en-US" dirty="0">
                <a:solidFill>
                  <a:srgbClr val="B2B2B2"/>
                </a:solidFill>
              </a:rPr>
              <a:t>that you acknowledge my work, and</a:t>
            </a:r>
          </a:p>
          <a:p>
            <a:pPr lvl="1" eaLnBrk="1" hangingPunct="1">
              <a:defRPr/>
            </a:pPr>
            <a:r>
              <a:rPr lang="en-US" dirty="0">
                <a:solidFill>
                  <a:srgbClr val="B2B2B2"/>
                </a:solidFill>
              </a:rPr>
              <a:t>that you alert me of any mistakes which I made or changes which you make, and allow me the option of incorporating such changes (with an acknowledgment) in my set of slides</a:t>
            </a:r>
          </a:p>
          <a:p>
            <a:pPr lvl="1" eaLnBrk="1" hangingPunct="1">
              <a:buFontTx/>
              <a:buNone/>
              <a:defRPr/>
            </a:pPr>
            <a:endParaRPr lang="en-US" dirty="0">
              <a:solidFill>
                <a:srgbClr val="B2B2B2"/>
              </a:solidFill>
            </a:endParaRPr>
          </a:p>
          <a:p>
            <a:pPr lvl="1" eaLnBrk="1" hangingPunct="1">
              <a:buFontTx/>
              <a:buNone/>
              <a:defRPr/>
            </a:pPr>
            <a:r>
              <a:rPr lang="en-US" dirty="0">
                <a:solidFill>
                  <a:srgbClr val="B2B2B2"/>
                </a:solidFill>
              </a:rPr>
              <a:t>					</a:t>
            </a:r>
            <a:r>
              <a:rPr lang="en-US" sz="1600" dirty="0">
                <a:solidFill>
                  <a:srgbClr val="B2B2B2"/>
                </a:solidFill>
              </a:rPr>
              <a:t>	Sincerely,</a:t>
            </a:r>
          </a:p>
          <a:p>
            <a:pPr lvl="1" eaLnBrk="1" hangingPunct="1">
              <a:buFontTx/>
              <a:buNone/>
              <a:defRPr/>
            </a:pPr>
            <a:r>
              <a:rPr lang="en-US" sz="1600" dirty="0">
                <a:solidFill>
                  <a:srgbClr val="B2B2B2"/>
                </a:solidFill>
              </a:rPr>
              <a:t>						Douglas Wilhelm Harder, </a:t>
            </a:r>
            <a:r>
              <a:rPr lang="en-US" sz="1600" dirty="0" err="1">
                <a:solidFill>
                  <a:srgbClr val="B2B2B2"/>
                </a:solidFill>
              </a:rPr>
              <a:t>MMath</a:t>
            </a:r>
            <a:endParaRPr lang="en-US" sz="1600" dirty="0">
              <a:solidFill>
                <a:srgbClr val="B2B2B2"/>
              </a:solidFill>
            </a:endParaRPr>
          </a:p>
          <a:p>
            <a:pPr lvl="1" eaLnBrk="1" hangingPunct="1">
              <a:buFontTx/>
              <a:buNone/>
              <a:defRPr/>
            </a:pPr>
            <a:r>
              <a:rPr lang="en-US" sz="1600" dirty="0">
                <a:solidFill>
                  <a:srgbClr val="B2B2B2"/>
                </a:solidFill>
              </a:rPr>
              <a:t>						</a:t>
            </a:r>
            <a:r>
              <a:rPr lang="en-US" sz="1600" b="1" dirty="0">
                <a:solidFill>
                  <a:srgbClr val="B2B2B2"/>
                </a:solidFill>
                <a:latin typeface="Courier New" pitchFamily="49" charset="0"/>
              </a:rPr>
              <a:t>dwharder@alumni.uwaterloo.ca</a:t>
            </a:r>
          </a:p>
        </p:txBody>
      </p:sp>
    </p:spTree>
    <p:extLst>
      <p:ext uri="{BB962C8B-B14F-4D97-AF65-F5344CB8AC3E}">
        <p14:creationId xmlns:p14="http://schemas.microsoft.com/office/powerpoint/2010/main" val="38832638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r>
              <a:rPr lang="en-US" altLang="en-US" dirty="0">
                <a:latin typeface="Arial" charset="0"/>
                <a:cs typeface="Arial" charset="0"/>
              </a:rPr>
              <a:t>Multiple Queues</a:t>
            </a:r>
            <a:endParaRPr lang="en-US" altLang="en-US" sz="4400" dirty="0">
              <a:latin typeface="Arial" charset="0"/>
              <a:cs typeface="Arial" charset="0"/>
            </a:endParaRPr>
          </a:p>
        </p:txBody>
      </p:sp>
      <p:sp>
        <p:nvSpPr>
          <p:cNvPr id="15363" name="Rectangle 3"/>
          <p:cNvSpPr>
            <a:spLocks noGrp="1" noChangeArrowheads="1"/>
          </p:cNvSpPr>
          <p:nvPr>
            <p:ph type="body" idx="1"/>
          </p:nvPr>
        </p:nvSpPr>
        <p:spPr>
          <a:xfrm>
            <a:off x="410344" y="1370013"/>
            <a:ext cx="5241776" cy="4757737"/>
          </a:xfrm>
        </p:spPr>
        <p:txBody>
          <a:bodyPr/>
          <a:lstStyle/>
          <a:p>
            <a:pPr>
              <a:buFont typeface="Arial" charset="0"/>
              <a:buNone/>
            </a:pPr>
            <a:r>
              <a:rPr lang="en-US" altLang="en-US" sz="1200" dirty="0">
                <a:latin typeface="Consolas" pitchFamily="49" charset="0"/>
                <a:cs typeface="Arial" charset="0"/>
              </a:rPr>
              <a:t>template &lt;typename Type, </a:t>
            </a:r>
            <a:r>
              <a:rPr lang="en-US" altLang="en-US" sz="1200" dirty="0" err="1">
                <a:latin typeface="Consolas" pitchFamily="49" charset="0"/>
                <a:cs typeface="Arial" charset="0"/>
              </a:rPr>
              <a:t>int</a:t>
            </a:r>
            <a:r>
              <a:rPr lang="en-US" altLang="en-US" sz="1200" dirty="0">
                <a:latin typeface="Consolas" pitchFamily="49" charset="0"/>
                <a:cs typeface="Arial" charset="0"/>
              </a:rPr>
              <a:t> M&gt;</a:t>
            </a:r>
          </a:p>
          <a:p>
            <a:pPr>
              <a:buFont typeface="Arial" charset="0"/>
              <a:buNone/>
            </a:pPr>
            <a:r>
              <a:rPr lang="en-US" altLang="en-US" sz="1200" dirty="0">
                <a:latin typeface="Consolas" pitchFamily="49" charset="0"/>
                <a:cs typeface="Arial" charset="0"/>
              </a:rPr>
              <a:t>void </a:t>
            </a:r>
            <a:r>
              <a:rPr lang="en-US" altLang="en-US" sz="1200" dirty="0" err="1">
                <a:latin typeface="Consolas" pitchFamily="49" charset="0"/>
                <a:cs typeface="Arial" charset="0"/>
              </a:rPr>
              <a:t>Multiqueue</a:t>
            </a:r>
            <a:r>
              <a:rPr lang="en-US" altLang="en-US" sz="1200" dirty="0">
                <a:latin typeface="Consolas" pitchFamily="49" charset="0"/>
                <a:cs typeface="Arial" charset="0"/>
              </a:rPr>
              <a:t>&lt;Type&gt;::push( Type </a:t>
            </a:r>
            <a:r>
              <a:rPr lang="en-US" altLang="en-US" sz="1200" dirty="0" err="1">
                <a:latin typeface="Consolas" pitchFamily="49" charset="0"/>
                <a:cs typeface="Arial" charset="0"/>
              </a:rPr>
              <a:t>const</a:t>
            </a:r>
            <a:r>
              <a:rPr lang="en-US" altLang="en-US" sz="1200" dirty="0">
                <a:latin typeface="Consolas" pitchFamily="49" charset="0"/>
                <a:cs typeface="Arial" charset="0"/>
              </a:rPr>
              <a:t> &amp;</a:t>
            </a:r>
            <a:r>
              <a:rPr lang="en-US" altLang="en-US" sz="1200" dirty="0" err="1">
                <a:latin typeface="Consolas" pitchFamily="49" charset="0"/>
                <a:cs typeface="Arial" charset="0"/>
              </a:rPr>
              <a:t>obj</a:t>
            </a:r>
            <a:r>
              <a:rPr lang="en-US" altLang="en-US" sz="1200" dirty="0">
                <a:latin typeface="Consolas" pitchFamily="49" charset="0"/>
                <a:cs typeface="Arial" charset="0"/>
              </a:rPr>
              <a:t>, </a:t>
            </a:r>
            <a:r>
              <a:rPr lang="en-US" altLang="en-US" sz="1200" dirty="0" err="1">
                <a:latin typeface="Consolas" pitchFamily="49" charset="0"/>
                <a:cs typeface="Arial" charset="0"/>
              </a:rPr>
              <a:t>int</a:t>
            </a:r>
            <a:r>
              <a:rPr lang="en-US" altLang="en-US" sz="1200" dirty="0">
                <a:latin typeface="Consolas" pitchFamily="49" charset="0"/>
                <a:cs typeface="Arial" charset="0"/>
              </a:rPr>
              <a:t> </a:t>
            </a:r>
            <a:r>
              <a:rPr lang="en-US" altLang="en-US" sz="1200" dirty="0" err="1">
                <a:latin typeface="Consolas" pitchFamily="49" charset="0"/>
                <a:cs typeface="Arial" charset="0"/>
              </a:rPr>
              <a:t>pri</a:t>
            </a:r>
            <a:r>
              <a:rPr lang="en-US" altLang="en-US" sz="1200" dirty="0">
                <a:latin typeface="Consolas" pitchFamily="49" charset="0"/>
                <a:cs typeface="Arial" charset="0"/>
              </a:rPr>
              <a:t> ) {</a:t>
            </a:r>
          </a:p>
          <a:p>
            <a:pPr>
              <a:buFont typeface="Arial" charset="0"/>
              <a:buNone/>
            </a:pPr>
            <a:r>
              <a:rPr lang="en-US" altLang="en-US" sz="1200" dirty="0">
                <a:latin typeface="Consolas" pitchFamily="49" charset="0"/>
                <a:cs typeface="Arial" charset="0"/>
              </a:rPr>
              <a:t>    if ( </a:t>
            </a:r>
            <a:r>
              <a:rPr lang="en-US" altLang="en-US" sz="1200" dirty="0" err="1">
                <a:latin typeface="Consolas" pitchFamily="49" charset="0"/>
                <a:cs typeface="Arial" charset="0"/>
              </a:rPr>
              <a:t>pri</a:t>
            </a:r>
            <a:r>
              <a:rPr lang="en-US" altLang="en-US" sz="1200" dirty="0">
                <a:latin typeface="Consolas" pitchFamily="49" charset="0"/>
                <a:cs typeface="Arial" charset="0"/>
              </a:rPr>
              <a:t> &lt; 0 || </a:t>
            </a:r>
            <a:r>
              <a:rPr lang="en-US" altLang="en-US" sz="1200" dirty="0" err="1">
                <a:latin typeface="Consolas" pitchFamily="49" charset="0"/>
                <a:cs typeface="Arial" charset="0"/>
              </a:rPr>
              <a:t>pri</a:t>
            </a:r>
            <a:r>
              <a:rPr lang="en-US" altLang="en-US" sz="1200" dirty="0">
                <a:latin typeface="Consolas" pitchFamily="49" charset="0"/>
                <a:cs typeface="Arial" charset="0"/>
              </a:rPr>
              <a:t> &gt;= M ) {</a:t>
            </a:r>
          </a:p>
          <a:p>
            <a:pPr>
              <a:buFont typeface="Arial" charset="0"/>
              <a:buNone/>
            </a:pPr>
            <a:r>
              <a:rPr lang="en-CA" altLang="en-US" sz="1200" dirty="0">
                <a:latin typeface="Consolas" pitchFamily="49" charset="0"/>
                <a:cs typeface="Arial" charset="0"/>
              </a:rPr>
              <a:t>        throw </a:t>
            </a:r>
            <a:r>
              <a:rPr lang="en-CA" altLang="en-US" sz="1200" dirty="0" err="1">
                <a:latin typeface="Consolas" pitchFamily="49" charset="0"/>
                <a:cs typeface="Arial" charset="0"/>
              </a:rPr>
              <a:t>illegal_argument</a:t>
            </a:r>
            <a:r>
              <a:rPr lang="en-CA" altLang="en-US" sz="1200" dirty="0">
                <a:latin typeface="Consolas" pitchFamily="49" charset="0"/>
                <a:cs typeface="Arial" charset="0"/>
              </a:rPr>
              <a:t>();</a:t>
            </a:r>
          </a:p>
          <a:p>
            <a:pPr>
              <a:buFont typeface="Arial" charset="0"/>
              <a:buNone/>
            </a:pPr>
            <a:r>
              <a:rPr lang="en-CA" altLang="en-US" sz="1200" dirty="0">
                <a:latin typeface="Consolas" pitchFamily="49" charset="0"/>
                <a:cs typeface="Arial" charset="0"/>
              </a:rPr>
              <a:t>    }</a:t>
            </a:r>
          </a:p>
          <a:p>
            <a:pPr>
              <a:buFont typeface="Arial" charset="0"/>
              <a:buNone/>
            </a:pPr>
            <a:endParaRPr lang="en-CA" altLang="en-US" sz="1200" dirty="0">
              <a:latin typeface="Consolas" pitchFamily="49" charset="0"/>
              <a:cs typeface="Arial" charset="0"/>
            </a:endParaRPr>
          </a:p>
          <a:p>
            <a:pPr>
              <a:buFont typeface="Arial" charset="0"/>
              <a:buNone/>
            </a:pPr>
            <a:r>
              <a:rPr lang="en-CA" altLang="en-US" sz="1200" dirty="0">
                <a:latin typeface="Consolas" pitchFamily="49" charset="0"/>
                <a:cs typeface="Arial" charset="0"/>
              </a:rPr>
              <a:t>    </a:t>
            </a:r>
            <a:r>
              <a:rPr lang="en-US" altLang="en-US" sz="1200" dirty="0" err="1">
                <a:latin typeface="Consolas" pitchFamily="49" charset="0"/>
                <a:cs typeface="Arial" charset="0"/>
              </a:rPr>
              <a:t>queue_array</a:t>
            </a:r>
            <a:r>
              <a:rPr lang="en-US" altLang="en-US" sz="1200" dirty="0">
                <a:latin typeface="Consolas" pitchFamily="49" charset="0"/>
                <a:cs typeface="Arial" charset="0"/>
              </a:rPr>
              <a:t>[</a:t>
            </a:r>
            <a:r>
              <a:rPr lang="en-US" altLang="en-US" sz="1200" dirty="0" err="1">
                <a:latin typeface="Consolas" pitchFamily="49" charset="0"/>
                <a:cs typeface="Arial" charset="0"/>
              </a:rPr>
              <a:t>pri</a:t>
            </a:r>
            <a:r>
              <a:rPr lang="en-US" altLang="en-US" sz="1200" dirty="0">
                <a:latin typeface="Consolas" pitchFamily="49" charset="0"/>
                <a:cs typeface="Arial" charset="0"/>
              </a:rPr>
              <a:t>].push( </a:t>
            </a:r>
            <a:r>
              <a:rPr lang="en-US" altLang="en-US" sz="1200" dirty="0" err="1">
                <a:latin typeface="Consolas" pitchFamily="49" charset="0"/>
                <a:cs typeface="Arial" charset="0"/>
              </a:rPr>
              <a:t>obj</a:t>
            </a:r>
            <a:r>
              <a:rPr lang="en-US" altLang="en-US" sz="1200" dirty="0">
                <a:latin typeface="Consolas" pitchFamily="49" charset="0"/>
                <a:cs typeface="Arial" charset="0"/>
              </a:rPr>
              <a:t> );</a:t>
            </a:r>
          </a:p>
          <a:p>
            <a:pPr>
              <a:buFont typeface="Arial" charset="0"/>
              <a:buNone/>
            </a:pPr>
            <a:r>
              <a:rPr lang="en-US" altLang="en-US" sz="1200" dirty="0">
                <a:latin typeface="Consolas" pitchFamily="49" charset="0"/>
                <a:cs typeface="Arial" charset="0"/>
              </a:rPr>
              <a:t>    ++</a:t>
            </a:r>
            <a:r>
              <a:rPr lang="en-US" altLang="en-US" sz="1200" dirty="0" err="1">
                <a:latin typeface="Consolas" pitchFamily="49" charset="0"/>
                <a:cs typeface="Arial" charset="0"/>
              </a:rPr>
              <a:t>queue_size</a:t>
            </a:r>
            <a:r>
              <a:rPr lang="en-US" altLang="en-US" sz="1200" dirty="0">
                <a:latin typeface="Consolas" pitchFamily="49" charset="0"/>
                <a:cs typeface="Arial" charset="0"/>
              </a:rPr>
              <a:t>;</a:t>
            </a:r>
          </a:p>
          <a:p>
            <a:pPr>
              <a:buFont typeface="Arial" charset="0"/>
              <a:buNone/>
            </a:pPr>
            <a:r>
              <a:rPr lang="en-US" altLang="en-US" sz="1200" dirty="0">
                <a:latin typeface="Consolas" pitchFamily="49" charset="0"/>
                <a:cs typeface="Arial" charset="0"/>
              </a:rPr>
              <a:t>}</a:t>
            </a:r>
            <a:endParaRPr lang="en-US" altLang="en-US" sz="1200" dirty="0">
              <a:latin typeface="Arial" charset="0"/>
              <a:cs typeface="Arial" charset="0"/>
            </a:endParaRPr>
          </a:p>
          <a:p>
            <a:pPr>
              <a:buFont typeface="Arial" charset="0"/>
              <a:buNone/>
            </a:pPr>
            <a:endParaRPr lang="en-US" altLang="en-US" sz="1200" dirty="0">
              <a:latin typeface="Consolas" pitchFamily="49" charset="0"/>
              <a:cs typeface="Arial" charset="0"/>
            </a:endParaRPr>
          </a:p>
          <a:p>
            <a:pPr>
              <a:buFont typeface="Arial" charset="0"/>
              <a:buNone/>
            </a:pPr>
            <a:r>
              <a:rPr lang="en-US" altLang="en-US" sz="1200" dirty="0">
                <a:latin typeface="Consolas" pitchFamily="49" charset="0"/>
                <a:cs typeface="Arial" charset="0"/>
              </a:rPr>
              <a:t>template &lt;typename Type, </a:t>
            </a:r>
            <a:r>
              <a:rPr lang="en-US" altLang="en-US" sz="1200" dirty="0" err="1">
                <a:latin typeface="Consolas" pitchFamily="49" charset="0"/>
                <a:cs typeface="Arial" charset="0"/>
              </a:rPr>
              <a:t>int</a:t>
            </a:r>
            <a:r>
              <a:rPr lang="en-US" altLang="en-US" sz="1200" dirty="0">
                <a:latin typeface="Consolas" pitchFamily="49" charset="0"/>
                <a:cs typeface="Arial" charset="0"/>
              </a:rPr>
              <a:t> M&gt;</a:t>
            </a:r>
          </a:p>
          <a:p>
            <a:pPr>
              <a:buFont typeface="Arial" charset="0"/>
              <a:buNone/>
            </a:pPr>
            <a:r>
              <a:rPr lang="en-US" altLang="en-US" sz="1200" dirty="0">
                <a:latin typeface="Consolas" pitchFamily="49" charset="0"/>
                <a:cs typeface="Arial" charset="0"/>
              </a:rPr>
              <a:t>Type </a:t>
            </a:r>
            <a:r>
              <a:rPr lang="en-US" altLang="en-US" sz="1200" dirty="0" err="1">
                <a:latin typeface="Consolas" pitchFamily="49" charset="0"/>
                <a:cs typeface="Arial" charset="0"/>
              </a:rPr>
              <a:t>Multiqueue</a:t>
            </a:r>
            <a:r>
              <a:rPr lang="en-US" altLang="en-US" sz="1200" dirty="0">
                <a:latin typeface="Consolas" pitchFamily="49" charset="0"/>
                <a:cs typeface="Arial" charset="0"/>
              </a:rPr>
              <a:t>&lt;Type&gt;::top() </a:t>
            </a:r>
            <a:r>
              <a:rPr lang="en-US" altLang="en-US" sz="1200" dirty="0" err="1">
                <a:latin typeface="Consolas" pitchFamily="49" charset="0"/>
                <a:cs typeface="Arial" charset="0"/>
              </a:rPr>
              <a:t>const</a:t>
            </a:r>
            <a:r>
              <a:rPr lang="en-US" altLang="en-US" sz="1200" dirty="0">
                <a:latin typeface="Consolas" pitchFamily="49" charset="0"/>
                <a:cs typeface="Arial" charset="0"/>
              </a:rPr>
              <a:t> {</a:t>
            </a:r>
          </a:p>
          <a:p>
            <a:pPr>
              <a:buFont typeface="Arial" charset="0"/>
              <a:buNone/>
            </a:pPr>
            <a:r>
              <a:rPr lang="en-US" altLang="en-US" sz="1200" dirty="0">
                <a:latin typeface="Consolas" pitchFamily="49" charset="0"/>
                <a:cs typeface="Arial" charset="0"/>
              </a:rPr>
              <a:t>    for ( </a:t>
            </a:r>
            <a:r>
              <a:rPr lang="en-US" altLang="en-US" sz="1200" dirty="0" err="1">
                <a:latin typeface="Consolas" pitchFamily="49" charset="0"/>
                <a:cs typeface="Arial" charset="0"/>
              </a:rPr>
              <a:t>int</a:t>
            </a:r>
            <a:r>
              <a:rPr lang="en-US" altLang="en-US" sz="1200" dirty="0">
                <a:latin typeface="Consolas" pitchFamily="49" charset="0"/>
                <a:cs typeface="Arial" charset="0"/>
              </a:rPr>
              <a:t> </a:t>
            </a:r>
            <a:r>
              <a:rPr lang="en-US" altLang="en-US" sz="1200" dirty="0" err="1">
                <a:latin typeface="Consolas" pitchFamily="49" charset="0"/>
                <a:cs typeface="Arial" charset="0"/>
              </a:rPr>
              <a:t>pri</a:t>
            </a:r>
            <a:r>
              <a:rPr lang="en-US" altLang="en-US" sz="1200" dirty="0">
                <a:latin typeface="Consolas" pitchFamily="49" charset="0"/>
                <a:cs typeface="Arial" charset="0"/>
              </a:rPr>
              <a:t> = 0; </a:t>
            </a:r>
            <a:r>
              <a:rPr lang="en-US" altLang="en-US" sz="1200" dirty="0" err="1">
                <a:latin typeface="Consolas" pitchFamily="49" charset="0"/>
                <a:cs typeface="Arial" charset="0"/>
              </a:rPr>
              <a:t>pri</a:t>
            </a:r>
            <a:r>
              <a:rPr lang="en-US" altLang="en-US" sz="1200" dirty="0">
                <a:latin typeface="Consolas" pitchFamily="49" charset="0"/>
                <a:cs typeface="Arial" charset="0"/>
              </a:rPr>
              <a:t> &lt; M; ++</a:t>
            </a:r>
            <a:r>
              <a:rPr lang="en-US" altLang="en-US" sz="1200" dirty="0" err="1">
                <a:latin typeface="Consolas" pitchFamily="49" charset="0"/>
                <a:cs typeface="Arial" charset="0"/>
              </a:rPr>
              <a:t>pri</a:t>
            </a:r>
            <a:r>
              <a:rPr lang="en-US" altLang="en-US" sz="1200" dirty="0">
                <a:latin typeface="Consolas" pitchFamily="49" charset="0"/>
                <a:cs typeface="Arial" charset="0"/>
              </a:rPr>
              <a:t> ) {</a:t>
            </a:r>
          </a:p>
          <a:p>
            <a:pPr>
              <a:buFont typeface="Arial" charset="0"/>
              <a:buNone/>
            </a:pPr>
            <a:r>
              <a:rPr lang="en-US" altLang="en-US" sz="1200" dirty="0">
                <a:latin typeface="Consolas" pitchFamily="49" charset="0"/>
                <a:cs typeface="Arial" charset="0"/>
              </a:rPr>
              <a:t>        if ( !</a:t>
            </a:r>
            <a:r>
              <a:rPr lang="en-US" altLang="en-US" sz="1200" dirty="0" err="1">
                <a:latin typeface="Consolas" pitchFamily="49" charset="0"/>
                <a:cs typeface="Arial" charset="0"/>
              </a:rPr>
              <a:t>queue_array</a:t>
            </a:r>
            <a:r>
              <a:rPr lang="en-US" altLang="en-US" sz="1200" dirty="0">
                <a:latin typeface="Consolas" pitchFamily="49" charset="0"/>
                <a:cs typeface="Arial" charset="0"/>
              </a:rPr>
              <a:t>[</a:t>
            </a:r>
            <a:r>
              <a:rPr lang="en-US" altLang="en-US" sz="1200" dirty="0" err="1">
                <a:latin typeface="Consolas" pitchFamily="49" charset="0"/>
                <a:cs typeface="Arial" charset="0"/>
              </a:rPr>
              <a:t>pri</a:t>
            </a:r>
            <a:r>
              <a:rPr lang="en-US" altLang="en-US" sz="1200" dirty="0">
                <a:latin typeface="Consolas" pitchFamily="49" charset="0"/>
                <a:cs typeface="Arial" charset="0"/>
              </a:rPr>
              <a:t>].empty() ) {</a:t>
            </a:r>
          </a:p>
          <a:p>
            <a:pPr>
              <a:buFont typeface="Arial" charset="0"/>
              <a:buNone/>
            </a:pPr>
            <a:r>
              <a:rPr lang="en-US" altLang="en-US" sz="1200" dirty="0">
                <a:latin typeface="Consolas" pitchFamily="49" charset="0"/>
                <a:cs typeface="Arial" charset="0"/>
              </a:rPr>
              <a:t>            return </a:t>
            </a:r>
            <a:r>
              <a:rPr lang="en-US" altLang="en-US" sz="1200" dirty="0" err="1">
                <a:latin typeface="Consolas" pitchFamily="49" charset="0"/>
                <a:cs typeface="Arial" charset="0"/>
              </a:rPr>
              <a:t>queue_array</a:t>
            </a:r>
            <a:r>
              <a:rPr lang="en-US" altLang="en-US" sz="1200" dirty="0">
                <a:latin typeface="Consolas" pitchFamily="49" charset="0"/>
                <a:cs typeface="Arial" charset="0"/>
              </a:rPr>
              <a:t>[</a:t>
            </a:r>
            <a:r>
              <a:rPr lang="en-US" altLang="en-US" sz="1200" dirty="0" err="1">
                <a:latin typeface="Consolas" pitchFamily="49" charset="0"/>
                <a:cs typeface="Arial" charset="0"/>
              </a:rPr>
              <a:t>pri</a:t>
            </a:r>
            <a:r>
              <a:rPr lang="en-US" altLang="en-US" sz="1200" dirty="0">
                <a:latin typeface="Consolas" pitchFamily="49" charset="0"/>
                <a:cs typeface="Arial" charset="0"/>
              </a:rPr>
              <a:t>].front();</a:t>
            </a:r>
          </a:p>
          <a:p>
            <a:pPr>
              <a:buFont typeface="Arial" charset="0"/>
              <a:buNone/>
            </a:pPr>
            <a:r>
              <a:rPr lang="en-US" altLang="en-US" sz="1200" dirty="0">
                <a:latin typeface="Consolas" pitchFamily="49" charset="0"/>
                <a:cs typeface="Arial" charset="0"/>
              </a:rPr>
              <a:t>        }</a:t>
            </a:r>
          </a:p>
          <a:p>
            <a:pPr>
              <a:buFont typeface="Arial" charset="0"/>
              <a:buNone/>
            </a:pPr>
            <a:r>
              <a:rPr lang="en-US" altLang="en-US" sz="1200" dirty="0">
                <a:latin typeface="Consolas" pitchFamily="49" charset="0"/>
                <a:cs typeface="Arial" charset="0"/>
              </a:rPr>
              <a:t>    }</a:t>
            </a:r>
          </a:p>
          <a:p>
            <a:pPr>
              <a:buFont typeface="Arial" charset="0"/>
              <a:buNone/>
            </a:pPr>
            <a:endParaRPr lang="en-US" altLang="en-US" sz="1200" dirty="0">
              <a:latin typeface="Consolas" pitchFamily="49" charset="0"/>
              <a:cs typeface="Arial" charset="0"/>
            </a:endParaRPr>
          </a:p>
          <a:p>
            <a:pPr>
              <a:buNone/>
            </a:pPr>
            <a:r>
              <a:rPr lang="en-US" altLang="en-US" sz="1200" dirty="0">
                <a:latin typeface="Consolas" pitchFamily="49" charset="0"/>
                <a:cs typeface="Arial" charset="0"/>
              </a:rPr>
              <a:t>    // The priority queue is empty</a:t>
            </a:r>
          </a:p>
          <a:p>
            <a:pPr>
              <a:buNone/>
            </a:pPr>
            <a:r>
              <a:rPr lang="en-US" altLang="en-US" sz="1200" dirty="0">
                <a:latin typeface="Consolas" pitchFamily="49" charset="0"/>
                <a:cs typeface="Arial" charset="0"/>
              </a:rPr>
              <a:t>    throw underflow();</a:t>
            </a:r>
          </a:p>
          <a:p>
            <a:pPr>
              <a:buFont typeface="Arial" charset="0"/>
              <a:buNone/>
            </a:pPr>
            <a:r>
              <a:rPr lang="en-US" altLang="en-US" sz="1200" dirty="0">
                <a:latin typeface="Consolas" pitchFamily="49" charset="0"/>
                <a:cs typeface="Arial" charset="0"/>
              </a:rPr>
              <a:t>}</a:t>
            </a:r>
          </a:p>
        </p:txBody>
      </p:sp>
      <p:sp>
        <p:nvSpPr>
          <p:cNvPr id="13316" name="Rectangle 3"/>
          <p:cNvSpPr txBox="1">
            <a:spLocks noChangeArrowheads="1"/>
          </p:cNvSpPr>
          <p:nvPr/>
        </p:nvSpPr>
        <p:spPr bwMode="auto">
          <a:xfrm>
            <a:off x="5170394" y="2348880"/>
            <a:ext cx="3743325" cy="31676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spcBef>
                <a:spcPct val="20000"/>
              </a:spcBef>
            </a:pPr>
            <a:r>
              <a:rPr lang="en-US" altLang="en-US" sz="1200" dirty="0">
                <a:latin typeface="Consolas" pitchFamily="49" charset="0"/>
              </a:rPr>
              <a:t>template &lt;typename Type, </a:t>
            </a:r>
            <a:r>
              <a:rPr lang="en-US" altLang="en-US" sz="1200" dirty="0" err="1">
                <a:latin typeface="Consolas" pitchFamily="49" charset="0"/>
              </a:rPr>
              <a:t>int</a:t>
            </a:r>
            <a:r>
              <a:rPr lang="en-US" altLang="en-US" sz="1200" dirty="0">
                <a:latin typeface="Consolas" pitchFamily="49" charset="0"/>
              </a:rPr>
              <a:t> M&gt;</a:t>
            </a:r>
          </a:p>
          <a:p>
            <a:pPr>
              <a:spcBef>
                <a:spcPct val="20000"/>
              </a:spcBef>
            </a:pPr>
            <a:r>
              <a:rPr lang="en-US" altLang="en-US" sz="1200" dirty="0">
                <a:latin typeface="Consolas" pitchFamily="49" charset="0"/>
              </a:rPr>
              <a:t>Type </a:t>
            </a:r>
            <a:r>
              <a:rPr lang="en-US" altLang="en-US" sz="1200" dirty="0" err="1">
                <a:latin typeface="Consolas" pitchFamily="49" charset="0"/>
              </a:rPr>
              <a:t>Multiqueue</a:t>
            </a:r>
            <a:r>
              <a:rPr lang="en-US" altLang="en-US" sz="1200" dirty="0">
                <a:latin typeface="Consolas" pitchFamily="49" charset="0"/>
              </a:rPr>
              <a:t>&lt;Type&gt;::pop() {</a:t>
            </a:r>
          </a:p>
          <a:p>
            <a:pPr>
              <a:spcBef>
                <a:spcPct val="20000"/>
              </a:spcBef>
            </a:pPr>
            <a:r>
              <a:rPr lang="en-US" altLang="en-US" sz="1200" dirty="0">
                <a:latin typeface="Consolas" pitchFamily="49" charset="0"/>
              </a:rPr>
              <a:t>    for ( </a:t>
            </a:r>
            <a:r>
              <a:rPr lang="en-US" altLang="en-US" sz="1200" dirty="0" err="1">
                <a:latin typeface="Consolas" pitchFamily="49" charset="0"/>
              </a:rPr>
              <a:t>int</a:t>
            </a:r>
            <a:r>
              <a:rPr lang="en-US" altLang="en-US" sz="1200" dirty="0">
                <a:latin typeface="Consolas" pitchFamily="49" charset="0"/>
              </a:rPr>
              <a:t> </a:t>
            </a:r>
            <a:r>
              <a:rPr lang="en-US" altLang="en-US" sz="1200" dirty="0" err="1">
                <a:latin typeface="Consolas" pitchFamily="49" charset="0"/>
              </a:rPr>
              <a:t>pri</a:t>
            </a:r>
            <a:r>
              <a:rPr lang="en-US" altLang="en-US" sz="1200" dirty="0">
                <a:latin typeface="Consolas" pitchFamily="49" charset="0"/>
              </a:rPr>
              <a:t> = 0; </a:t>
            </a:r>
            <a:r>
              <a:rPr lang="en-US" altLang="en-US" sz="1200" dirty="0" err="1">
                <a:latin typeface="Consolas" pitchFamily="49" charset="0"/>
              </a:rPr>
              <a:t>pri</a:t>
            </a:r>
            <a:r>
              <a:rPr lang="en-US" altLang="en-US" sz="1200" dirty="0">
                <a:latin typeface="Consolas" pitchFamily="49" charset="0"/>
              </a:rPr>
              <a:t> &lt; M; ++</a:t>
            </a:r>
            <a:r>
              <a:rPr lang="en-US" altLang="en-US" sz="1200" dirty="0" err="1">
                <a:latin typeface="Consolas" pitchFamily="49" charset="0"/>
              </a:rPr>
              <a:t>pri</a:t>
            </a:r>
            <a:r>
              <a:rPr lang="en-US" altLang="en-US" sz="1200" dirty="0">
                <a:latin typeface="Consolas" pitchFamily="49" charset="0"/>
              </a:rPr>
              <a:t> ) {</a:t>
            </a:r>
          </a:p>
          <a:p>
            <a:pPr>
              <a:spcBef>
                <a:spcPct val="20000"/>
              </a:spcBef>
            </a:pPr>
            <a:r>
              <a:rPr lang="en-US" altLang="en-US" sz="1200" dirty="0">
                <a:latin typeface="Consolas" pitchFamily="49" charset="0"/>
              </a:rPr>
              <a:t>        if ( !</a:t>
            </a:r>
            <a:r>
              <a:rPr lang="en-US" altLang="en-US" sz="1200" dirty="0" err="1">
                <a:latin typeface="Consolas" pitchFamily="49" charset="0"/>
              </a:rPr>
              <a:t>queue_array</a:t>
            </a:r>
            <a:r>
              <a:rPr lang="en-US" altLang="en-US" sz="1200" dirty="0">
                <a:latin typeface="Consolas" pitchFamily="49" charset="0"/>
              </a:rPr>
              <a:t>[</a:t>
            </a:r>
            <a:r>
              <a:rPr lang="en-US" altLang="en-US" sz="1200" dirty="0" err="1">
                <a:latin typeface="Consolas" pitchFamily="49" charset="0"/>
              </a:rPr>
              <a:t>pri</a:t>
            </a:r>
            <a:r>
              <a:rPr lang="en-US" altLang="en-US" sz="1200" dirty="0">
                <a:latin typeface="Consolas" pitchFamily="49" charset="0"/>
              </a:rPr>
              <a:t>].empty() ) {</a:t>
            </a:r>
          </a:p>
          <a:p>
            <a:pPr>
              <a:spcBef>
                <a:spcPct val="20000"/>
              </a:spcBef>
            </a:pPr>
            <a:r>
              <a:rPr lang="en-US" altLang="en-US" sz="1200" dirty="0">
                <a:latin typeface="Consolas" pitchFamily="49" charset="0"/>
              </a:rPr>
              <a:t>            --</a:t>
            </a:r>
            <a:r>
              <a:rPr lang="en-US" altLang="en-US" sz="1200" dirty="0" err="1">
                <a:latin typeface="Consolas" pitchFamily="49" charset="0"/>
              </a:rPr>
              <a:t>queue_size</a:t>
            </a:r>
            <a:r>
              <a:rPr lang="en-US" altLang="en-US" sz="1200" dirty="0">
                <a:latin typeface="Consolas" pitchFamily="49" charset="0"/>
              </a:rPr>
              <a:t>;</a:t>
            </a:r>
          </a:p>
          <a:p>
            <a:pPr>
              <a:spcBef>
                <a:spcPct val="20000"/>
              </a:spcBef>
            </a:pPr>
            <a:r>
              <a:rPr lang="en-US" altLang="en-US" sz="1200" dirty="0">
                <a:latin typeface="Consolas" pitchFamily="49" charset="0"/>
              </a:rPr>
              <a:t>            return </a:t>
            </a:r>
            <a:r>
              <a:rPr lang="en-US" altLang="en-US" sz="1200" dirty="0" err="1">
                <a:latin typeface="Consolas" pitchFamily="49" charset="0"/>
              </a:rPr>
              <a:t>queue_array</a:t>
            </a:r>
            <a:r>
              <a:rPr lang="en-US" altLang="en-US" sz="1200" dirty="0">
                <a:latin typeface="Consolas" pitchFamily="49" charset="0"/>
              </a:rPr>
              <a:t>[</a:t>
            </a:r>
            <a:r>
              <a:rPr lang="en-US" altLang="en-US" sz="1200" dirty="0" err="1">
                <a:latin typeface="Consolas" pitchFamily="49" charset="0"/>
              </a:rPr>
              <a:t>pri</a:t>
            </a:r>
            <a:r>
              <a:rPr lang="en-US" altLang="en-US" sz="1200" dirty="0">
                <a:latin typeface="Consolas" pitchFamily="49" charset="0"/>
              </a:rPr>
              <a:t>].pop();</a:t>
            </a:r>
          </a:p>
          <a:p>
            <a:pPr>
              <a:spcBef>
                <a:spcPct val="20000"/>
              </a:spcBef>
            </a:pPr>
            <a:r>
              <a:rPr lang="en-US" altLang="en-US" sz="1200" dirty="0">
                <a:latin typeface="Consolas" pitchFamily="49" charset="0"/>
              </a:rPr>
              <a:t>        }</a:t>
            </a:r>
          </a:p>
          <a:p>
            <a:pPr>
              <a:spcBef>
                <a:spcPct val="20000"/>
              </a:spcBef>
            </a:pPr>
            <a:r>
              <a:rPr lang="en-US" altLang="en-US" sz="1200" dirty="0">
                <a:latin typeface="Consolas" pitchFamily="49" charset="0"/>
              </a:rPr>
              <a:t>    }</a:t>
            </a:r>
          </a:p>
          <a:p>
            <a:pPr>
              <a:spcBef>
                <a:spcPct val="20000"/>
              </a:spcBef>
            </a:pPr>
            <a:endParaRPr lang="en-US" altLang="en-US" sz="1200" dirty="0">
              <a:latin typeface="Consolas" pitchFamily="49" charset="0"/>
            </a:endParaRPr>
          </a:p>
          <a:p>
            <a:pPr>
              <a:spcBef>
                <a:spcPct val="20000"/>
              </a:spcBef>
            </a:pPr>
            <a:r>
              <a:rPr lang="en-US" altLang="en-US" sz="1200" dirty="0">
                <a:latin typeface="Consolas" pitchFamily="49" charset="0"/>
              </a:rPr>
              <a:t>    // The priority queue is empty</a:t>
            </a:r>
          </a:p>
          <a:p>
            <a:pPr>
              <a:spcBef>
                <a:spcPct val="20000"/>
              </a:spcBef>
            </a:pPr>
            <a:r>
              <a:rPr lang="en-US" altLang="en-US" sz="1200" dirty="0">
                <a:latin typeface="Consolas" pitchFamily="49" charset="0"/>
              </a:rPr>
              <a:t>    throw underflow();</a:t>
            </a:r>
          </a:p>
          <a:p>
            <a:pPr>
              <a:spcBef>
                <a:spcPct val="20000"/>
              </a:spcBef>
            </a:pPr>
            <a:r>
              <a:rPr lang="en-US" altLang="en-US" sz="1200" dirty="0">
                <a:latin typeface="Consolas" pitchFamily="49" charset="0"/>
              </a:rPr>
              <a:t>}</a:t>
            </a:r>
            <a:endParaRPr lang="en-US" altLang="en-US" sz="1200"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331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316">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316">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316">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316">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316">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316">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316">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316">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316">
                                            <p:txEl>
                                              <p:pRg st="10" end="1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316">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r>
              <a:rPr lang="en-US" altLang="en-US">
                <a:latin typeface="Arial" charset="0"/>
                <a:cs typeface="Arial" charset="0"/>
              </a:rPr>
              <a:t>Multiple Queues</a:t>
            </a:r>
          </a:p>
        </p:txBody>
      </p:sp>
      <p:sp>
        <p:nvSpPr>
          <p:cNvPr id="16387"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The run times are reasonable:</a:t>
            </a:r>
          </a:p>
          <a:p>
            <a:pPr lvl="1"/>
            <a:r>
              <a:rPr lang="en-US" altLang="en-US" dirty="0">
                <a:latin typeface="Arial" charset="0"/>
                <a:cs typeface="Arial" charset="0"/>
              </a:rPr>
              <a:t>Push is </a:t>
            </a:r>
            <a:r>
              <a:rPr lang="en-US" altLang="en-US" b="1" dirty="0">
                <a:latin typeface="Symbol" pitchFamily="18" charset="2"/>
                <a:cs typeface="Times New Roman" pitchFamily="18" charset="0"/>
              </a:rPr>
              <a:t>Q</a:t>
            </a:r>
            <a:r>
              <a:rPr lang="en-US" altLang="en-US" dirty="0">
                <a:latin typeface="Times New Roman" pitchFamily="18" charset="0"/>
                <a:cs typeface="Times New Roman" pitchFamily="18" charset="0"/>
              </a:rPr>
              <a:t>(1)</a:t>
            </a:r>
            <a:r>
              <a:rPr lang="en-US" altLang="en-US" dirty="0">
                <a:latin typeface="Arial" charset="0"/>
                <a:cs typeface="Arial" charset="0"/>
              </a:rPr>
              <a:t> </a:t>
            </a:r>
          </a:p>
          <a:p>
            <a:pPr lvl="1"/>
            <a:r>
              <a:rPr lang="en-US" altLang="en-US" dirty="0">
                <a:latin typeface="Arial" charset="0"/>
                <a:cs typeface="Arial" charset="0"/>
              </a:rPr>
              <a:t>Top and pop are both </a:t>
            </a:r>
            <a:r>
              <a:rPr lang="en-US" altLang="en-US" b="1" dirty="0">
                <a:latin typeface="Times New Roman" pitchFamily="18" charset="0"/>
                <a:cs typeface="Times New Roman" pitchFamily="18" charset="0"/>
              </a:rPr>
              <a:t>O</a:t>
            </a:r>
            <a:r>
              <a:rPr lang="en-US" altLang="en-US" dirty="0">
                <a:latin typeface="Times New Roman" pitchFamily="18" charset="0"/>
                <a:cs typeface="Times New Roman" pitchFamily="18" charset="0"/>
              </a:rPr>
              <a:t>(</a:t>
            </a:r>
            <a:r>
              <a:rPr lang="en-US" altLang="en-US" i="1" dirty="0">
                <a:latin typeface="Times New Roman" pitchFamily="18" charset="0"/>
                <a:cs typeface="Times New Roman" pitchFamily="18" charset="0"/>
              </a:rPr>
              <a:t>M</a:t>
            </a:r>
            <a:r>
              <a:rPr lang="en-US" altLang="en-US" dirty="0">
                <a:latin typeface="Times New Roman" pitchFamily="18" charset="0"/>
                <a:cs typeface="Times New Roman" pitchFamily="18" charset="0"/>
              </a:rPr>
              <a:t>)</a:t>
            </a:r>
            <a:r>
              <a:rPr lang="en-US" altLang="en-US" dirty="0">
                <a:latin typeface="Arial" charset="0"/>
                <a:cs typeface="Arial" charset="0"/>
              </a:rPr>
              <a:t> </a:t>
            </a:r>
          </a:p>
          <a:p>
            <a:pPr>
              <a:buFont typeface="Arial" charset="0"/>
              <a:buNone/>
            </a:pPr>
            <a:endParaRPr lang="en-US" altLang="en-US" dirty="0">
              <a:latin typeface="Arial" charset="0"/>
              <a:cs typeface="Arial" charset="0"/>
            </a:endParaRPr>
          </a:p>
          <a:p>
            <a:pPr>
              <a:buFont typeface="Arial" charset="0"/>
              <a:buNone/>
            </a:pPr>
            <a:r>
              <a:rPr lang="en-US" altLang="en-US" dirty="0">
                <a:latin typeface="Arial" charset="0"/>
                <a:cs typeface="Arial" charset="0"/>
              </a:rPr>
              <a:t>	Problems:</a:t>
            </a:r>
          </a:p>
          <a:p>
            <a:pPr lvl="1"/>
            <a:r>
              <a:rPr lang="en-US" altLang="en-US" dirty="0">
                <a:latin typeface="Arial" charset="0"/>
                <a:cs typeface="Arial" charset="0"/>
              </a:rPr>
              <a:t>It restricts the range of priorities</a:t>
            </a:r>
          </a:p>
          <a:p>
            <a:pPr lvl="1"/>
            <a:r>
              <a:rPr lang="en-US" altLang="en-US" dirty="0">
                <a:latin typeface="Arial" charset="0"/>
                <a:cs typeface="Arial" charset="0"/>
              </a:rPr>
              <a:t>The memory requirement is </a:t>
            </a:r>
            <a:r>
              <a:rPr lang="en-US" altLang="en-US" b="1" dirty="0">
                <a:latin typeface="Symbol" pitchFamily="18" charset="2"/>
                <a:cs typeface="Times New Roman" pitchFamily="18" charset="0"/>
              </a:rPr>
              <a:t>Q</a:t>
            </a:r>
            <a:r>
              <a:rPr lang="en-US" altLang="en-US" dirty="0">
                <a:latin typeface="Times New Roman" pitchFamily="18" charset="0"/>
                <a:cs typeface="Times New Roman" pitchFamily="18" charset="0"/>
              </a:rPr>
              <a:t>(</a:t>
            </a:r>
            <a:r>
              <a:rPr lang="en-US" altLang="en-US" i="1" dirty="0">
                <a:latin typeface="Times New Roman" pitchFamily="18" charset="0"/>
                <a:cs typeface="Times New Roman" pitchFamily="18" charset="0"/>
              </a:rPr>
              <a:t>M</a:t>
            </a:r>
            <a:r>
              <a:rPr lang="en-US" altLang="en-US" dirty="0">
                <a:latin typeface="Times New Roman" pitchFamily="18" charset="0"/>
                <a:cs typeface="Times New Roman" pitchFamily="18" charset="0"/>
              </a:rPr>
              <a:t> + </a:t>
            </a:r>
            <a:r>
              <a:rPr lang="en-US" altLang="en-US" i="1" dirty="0">
                <a:latin typeface="Times New Roman" pitchFamily="18" charset="0"/>
                <a:cs typeface="Times New Roman" pitchFamily="18" charset="0"/>
              </a:rPr>
              <a:t>n</a:t>
            </a:r>
            <a:r>
              <a:rPr lang="en-US" altLang="en-US" dirty="0">
                <a:latin typeface="Times New Roman" pitchFamily="18" charset="0"/>
                <a:cs typeface="Times New Roman" pitchFamily="18" charset="0"/>
              </a:rPr>
              <a:t>)</a:t>
            </a:r>
            <a:endParaRPr lang="en-US" altLang="en-US" dirty="0">
              <a:latin typeface="Arial" charset="0"/>
              <a:cs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387">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387">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38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r>
              <a:rPr lang="en-US" altLang="en-US">
                <a:latin typeface="Arial" charset="0"/>
                <a:cs typeface="Arial" charset="0"/>
              </a:rPr>
              <a:t>AVL Trees</a:t>
            </a:r>
            <a:endParaRPr lang="en-US" altLang="en-US" sz="4000">
              <a:latin typeface="Arial" charset="0"/>
              <a:cs typeface="Arial" charset="0"/>
            </a:endParaRPr>
          </a:p>
        </p:txBody>
      </p:sp>
      <p:sp>
        <p:nvSpPr>
          <p:cNvPr id="17411"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We could simply insert the objects into an AVL tree where the order is given by the stated priority:</a:t>
            </a:r>
          </a:p>
          <a:p>
            <a:pPr lvl="1"/>
            <a:r>
              <a:rPr lang="en-US" altLang="en-US">
                <a:latin typeface="Arial" charset="0"/>
                <a:cs typeface="Arial" charset="0"/>
              </a:rPr>
              <a:t>Insertion is </a:t>
            </a:r>
            <a:r>
              <a:rPr lang="en-US" altLang="en-US" b="1">
                <a:latin typeface="Symbol" pitchFamily="18" charset="2"/>
                <a:cs typeface="Times New Roman" pitchFamily="18" charset="0"/>
              </a:rPr>
              <a:t>Q</a:t>
            </a:r>
            <a:r>
              <a:rPr lang="en-US" altLang="en-US">
                <a:latin typeface="Times New Roman" pitchFamily="18" charset="0"/>
                <a:cs typeface="Times New Roman" pitchFamily="18" charset="0"/>
              </a:rPr>
              <a:t>(ln(</a:t>
            </a:r>
            <a:r>
              <a:rPr lang="en-US" altLang="en-US" i="1">
                <a:latin typeface="Times New Roman" pitchFamily="18" charset="0"/>
                <a:cs typeface="Times New Roman" pitchFamily="18" charset="0"/>
              </a:rPr>
              <a:t>n</a:t>
            </a:r>
            <a:r>
              <a:rPr lang="en-US" altLang="en-US">
                <a:latin typeface="Times New Roman" pitchFamily="18" charset="0"/>
                <a:cs typeface="Times New Roman" pitchFamily="18" charset="0"/>
              </a:rPr>
              <a:t>))		</a:t>
            </a:r>
            <a:r>
              <a:rPr lang="en-US" altLang="en-US" sz="1600">
                <a:latin typeface="Consolas" pitchFamily="49" charset="0"/>
                <a:cs typeface="Times New Roman" pitchFamily="18" charset="0"/>
              </a:rPr>
              <a:t>void insert( Type const &amp; );</a:t>
            </a:r>
            <a:endParaRPr lang="en-US" altLang="en-US">
              <a:latin typeface="Arial" charset="0"/>
              <a:cs typeface="Arial" charset="0"/>
            </a:endParaRPr>
          </a:p>
          <a:p>
            <a:pPr lvl="1"/>
            <a:r>
              <a:rPr lang="en-US" altLang="en-US">
                <a:latin typeface="Arial" charset="0"/>
                <a:cs typeface="Arial" charset="0"/>
              </a:rPr>
              <a:t>Top is </a:t>
            </a:r>
            <a:r>
              <a:rPr lang="en-US" altLang="en-US" b="1">
                <a:latin typeface="Symbol" pitchFamily="18" charset="2"/>
                <a:cs typeface="Times New Roman" pitchFamily="18" charset="0"/>
              </a:rPr>
              <a:t>Q</a:t>
            </a:r>
            <a:r>
              <a:rPr lang="en-US" altLang="en-US">
                <a:latin typeface="Times New Roman" pitchFamily="18" charset="0"/>
                <a:cs typeface="Times New Roman" pitchFamily="18" charset="0"/>
              </a:rPr>
              <a:t>(ln(</a:t>
            </a:r>
            <a:r>
              <a:rPr lang="en-US" altLang="en-US" i="1">
                <a:latin typeface="Times New Roman" pitchFamily="18" charset="0"/>
                <a:cs typeface="Times New Roman" pitchFamily="18" charset="0"/>
              </a:rPr>
              <a:t>n</a:t>
            </a:r>
            <a:r>
              <a:rPr lang="en-US" altLang="en-US">
                <a:latin typeface="Times New Roman" pitchFamily="18" charset="0"/>
                <a:cs typeface="Times New Roman" pitchFamily="18" charset="0"/>
              </a:rPr>
              <a:t>))		</a:t>
            </a:r>
            <a:r>
              <a:rPr lang="en-US" altLang="en-US" sz="1600">
                <a:solidFill>
                  <a:srgbClr val="000000"/>
                </a:solidFill>
                <a:latin typeface="Consolas" pitchFamily="49" charset="0"/>
                <a:cs typeface="Times New Roman" pitchFamily="18" charset="0"/>
              </a:rPr>
              <a:t>Type front();</a:t>
            </a:r>
            <a:endParaRPr lang="en-US" altLang="en-US">
              <a:latin typeface="Arial" charset="0"/>
              <a:cs typeface="Arial" charset="0"/>
            </a:endParaRPr>
          </a:p>
          <a:p>
            <a:pPr lvl="1"/>
            <a:r>
              <a:rPr lang="en-US" altLang="en-US">
                <a:latin typeface="Arial" charset="0"/>
                <a:cs typeface="Arial" charset="0"/>
              </a:rPr>
              <a:t>Remove is </a:t>
            </a:r>
            <a:r>
              <a:rPr lang="en-US" altLang="en-US" b="1">
                <a:latin typeface="Symbol" pitchFamily="18" charset="2"/>
                <a:cs typeface="Times New Roman" pitchFamily="18" charset="0"/>
              </a:rPr>
              <a:t>Q</a:t>
            </a:r>
            <a:r>
              <a:rPr lang="en-US" altLang="en-US">
                <a:latin typeface="Times New Roman" pitchFamily="18" charset="0"/>
                <a:cs typeface="Times New Roman" pitchFamily="18" charset="0"/>
              </a:rPr>
              <a:t>(ln(</a:t>
            </a:r>
            <a:r>
              <a:rPr lang="en-US" altLang="en-US" i="1">
                <a:latin typeface="Times New Roman" pitchFamily="18" charset="0"/>
                <a:cs typeface="Times New Roman" pitchFamily="18" charset="0"/>
              </a:rPr>
              <a:t>n</a:t>
            </a:r>
            <a:r>
              <a:rPr lang="en-US" altLang="en-US">
                <a:latin typeface="Times New Roman" pitchFamily="18" charset="0"/>
                <a:cs typeface="Times New Roman" pitchFamily="18" charset="0"/>
              </a:rPr>
              <a:t>))</a:t>
            </a:r>
            <a:r>
              <a:rPr lang="en-US" altLang="en-US">
                <a:solidFill>
                  <a:srgbClr val="000000"/>
                </a:solidFill>
                <a:latin typeface="Times New Roman" pitchFamily="18" charset="0"/>
                <a:cs typeface="Times New Roman" pitchFamily="18" charset="0"/>
              </a:rPr>
              <a:t> 		</a:t>
            </a:r>
            <a:r>
              <a:rPr lang="en-US" altLang="en-US" sz="1600">
                <a:solidFill>
                  <a:srgbClr val="000000"/>
                </a:solidFill>
                <a:latin typeface="Consolas" pitchFamily="49" charset="0"/>
                <a:cs typeface="Times New Roman" pitchFamily="18" charset="0"/>
              </a:rPr>
              <a:t>bool remove( front() );</a:t>
            </a:r>
          </a:p>
          <a:p>
            <a:pPr>
              <a:buFont typeface="Arial" charset="0"/>
              <a:buNone/>
            </a:pPr>
            <a:endParaRPr lang="en-US" altLang="en-US">
              <a:latin typeface="Arial" charset="0"/>
              <a:cs typeface="Arial" charset="0"/>
            </a:endParaRPr>
          </a:p>
          <a:p>
            <a:pPr>
              <a:buFont typeface="Arial" charset="0"/>
              <a:buNone/>
            </a:pPr>
            <a:r>
              <a:rPr lang="en-US" altLang="en-US">
                <a:latin typeface="Arial" charset="0"/>
                <a:cs typeface="Arial" charset="0"/>
              </a:rPr>
              <a:t>	There is significant overhead for maintaining both the tree and the corresponding balance</a:t>
            </a:r>
          </a:p>
          <a:p>
            <a:pPr lvl="1"/>
            <a:endParaRPr lang="en-US" altLang="en-US">
              <a:latin typeface="Arial" charset="0"/>
              <a:cs typeface="Arial" charset="0"/>
            </a:endParaRPr>
          </a:p>
          <a:p>
            <a:pPr lvl="1"/>
            <a:endParaRPr lang="en-US" altLang="en-US">
              <a:latin typeface="Arial" charset="0"/>
              <a:cs typeface="Arial"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r>
              <a:rPr lang="en-US" altLang="en-US">
                <a:latin typeface="Arial" charset="0"/>
                <a:cs typeface="Arial" charset="0"/>
              </a:rPr>
              <a:t>Heaps</a:t>
            </a:r>
            <a:endParaRPr lang="en-US" altLang="en-US" sz="4400">
              <a:latin typeface="Arial" charset="0"/>
              <a:cs typeface="Arial" charset="0"/>
            </a:endParaRPr>
          </a:p>
        </p:txBody>
      </p:sp>
      <p:sp>
        <p:nvSpPr>
          <p:cNvPr id="18435"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Can we do better?</a:t>
            </a:r>
          </a:p>
          <a:p>
            <a:pPr>
              <a:buFont typeface="Arial" charset="0"/>
              <a:buNone/>
            </a:pPr>
            <a:r>
              <a:rPr lang="en-US" altLang="en-US" dirty="0">
                <a:latin typeface="Arial" charset="0"/>
                <a:cs typeface="Arial" charset="0"/>
              </a:rPr>
              <a:t>	We need a </a:t>
            </a:r>
            <a:r>
              <a:rPr lang="en-US" altLang="en-US" i="1" dirty="0">
                <a:latin typeface="Arial" charset="0"/>
                <a:cs typeface="Arial" charset="0"/>
              </a:rPr>
              <a:t>heap</a:t>
            </a:r>
          </a:p>
          <a:p>
            <a:pPr lvl="1"/>
            <a:r>
              <a:rPr lang="en-US" altLang="en-US" dirty="0">
                <a:latin typeface="Arial" charset="0"/>
                <a:cs typeface="Arial" charset="0"/>
              </a:rPr>
              <a:t>A tree with the top object at the root</a:t>
            </a:r>
          </a:p>
          <a:p>
            <a:pPr lvl="1"/>
            <a:r>
              <a:rPr lang="en-US" altLang="en-US" dirty="0">
                <a:latin typeface="Arial" charset="0"/>
                <a:cs typeface="Arial" charset="0"/>
              </a:rPr>
              <a:t>We will look at </a:t>
            </a:r>
            <a:r>
              <a:rPr lang="en-US" altLang="en-US" dirty="0">
                <a:solidFill>
                  <a:srgbClr val="FF0000"/>
                </a:solidFill>
                <a:latin typeface="Arial" charset="0"/>
                <a:cs typeface="Arial" charset="0"/>
              </a:rPr>
              <a:t>binary heaps</a:t>
            </a:r>
          </a:p>
          <a:p>
            <a:pPr lvl="1"/>
            <a:r>
              <a:rPr lang="en-US" altLang="en-US" dirty="0">
                <a:latin typeface="Arial" charset="0"/>
                <a:cs typeface="Arial" charset="0"/>
              </a:rPr>
              <a:t>Numerous other heaps exists:</a:t>
            </a:r>
          </a:p>
          <a:p>
            <a:pPr lvl="2"/>
            <a:r>
              <a:rPr lang="en-US" altLang="en-US" i="1" dirty="0">
                <a:latin typeface="Times New Roman" pitchFamily="18" charset="0"/>
                <a:cs typeface="Arial" charset="0"/>
              </a:rPr>
              <a:t>d</a:t>
            </a:r>
            <a:r>
              <a:rPr lang="en-US" altLang="en-US" dirty="0">
                <a:latin typeface="Arial" charset="0"/>
                <a:cs typeface="Arial" charset="0"/>
              </a:rPr>
              <a:t>-</a:t>
            </a:r>
            <a:r>
              <a:rPr lang="en-US" altLang="en-US" dirty="0" err="1">
                <a:latin typeface="Arial" charset="0"/>
                <a:cs typeface="Arial" charset="0"/>
              </a:rPr>
              <a:t>ary</a:t>
            </a:r>
            <a:r>
              <a:rPr lang="en-US" altLang="en-US" dirty="0">
                <a:latin typeface="Arial" charset="0"/>
                <a:cs typeface="Arial" charset="0"/>
              </a:rPr>
              <a:t> heaps</a:t>
            </a:r>
          </a:p>
          <a:p>
            <a:pPr lvl="2"/>
            <a:r>
              <a:rPr lang="en-US" altLang="en-US" dirty="0">
                <a:latin typeface="Arial" charset="0"/>
                <a:cs typeface="Arial" charset="0"/>
              </a:rPr>
              <a:t>Leftist heaps</a:t>
            </a:r>
          </a:p>
          <a:p>
            <a:pPr lvl="2"/>
            <a:r>
              <a:rPr lang="en-US" altLang="en-US" dirty="0">
                <a:latin typeface="Arial" charset="0"/>
                <a:cs typeface="Arial" charset="0"/>
              </a:rPr>
              <a:t>Skew heaps</a:t>
            </a:r>
          </a:p>
          <a:p>
            <a:pPr lvl="2"/>
            <a:r>
              <a:rPr lang="en-US" altLang="en-US" dirty="0">
                <a:latin typeface="Arial" charset="0"/>
                <a:cs typeface="Arial" charset="0"/>
              </a:rPr>
              <a:t>Binomial heaps</a:t>
            </a:r>
          </a:p>
          <a:p>
            <a:pPr lvl="2"/>
            <a:r>
              <a:rPr lang="en-US" altLang="en-US" dirty="0">
                <a:latin typeface="Arial" charset="0"/>
                <a:cs typeface="Arial" charset="0"/>
              </a:rPr>
              <a:t>Fibonacci heaps </a:t>
            </a:r>
          </a:p>
          <a:p>
            <a:pPr lvl="2"/>
            <a:r>
              <a:rPr lang="en-US" altLang="en-US" dirty="0">
                <a:latin typeface="Arial" charset="0"/>
                <a:cs typeface="Arial" charset="0"/>
              </a:rPr>
              <a:t>Bi-parental heaps</a:t>
            </a:r>
          </a:p>
          <a:p>
            <a:pPr lvl="2"/>
            <a:endParaRPr lang="en-US" altLang="en-US" dirty="0">
              <a:latin typeface="Arial" charset="0"/>
              <a:cs typeface="Arial" charset="0"/>
            </a:endParaRPr>
          </a:p>
        </p:txBody>
      </p:sp>
      <p:pic>
        <p:nvPicPr>
          <p:cNvPr id="18436" name="Picture 5" descr="x"/>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0072" y="3284984"/>
            <a:ext cx="2743200"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458" name="Rectangle 2"/>
          <p:cNvSpPr>
            <a:spLocks noGrp="1" noChangeArrowheads="1"/>
          </p:cNvSpPr>
          <p:nvPr>
            <p:ph type="title" idx="4294967295"/>
          </p:nvPr>
        </p:nvSpPr>
        <p:spPr/>
        <p:txBody>
          <a:bodyPr/>
          <a:lstStyle/>
          <a:p>
            <a:r>
              <a:rPr lang="en-US" altLang="en-US" sz="3200">
                <a:latin typeface="Arial" charset="0"/>
                <a:cs typeface="Arial" charset="0"/>
              </a:rPr>
              <a:t>Summary</a:t>
            </a:r>
            <a:endParaRPr lang="en-US" altLang="en-US" sz="4000">
              <a:latin typeface="Arial" charset="0"/>
              <a:cs typeface="Arial" charset="0"/>
            </a:endParaRPr>
          </a:p>
        </p:txBody>
      </p:sp>
      <p:sp>
        <p:nvSpPr>
          <p:cNvPr id="19459" name="Rectangle 3"/>
          <p:cNvSpPr>
            <a:spLocks noGrp="1" noChangeArrowheads="1"/>
          </p:cNvSpPr>
          <p:nvPr>
            <p:ph type="body" idx="4294967295"/>
          </p:nvPr>
        </p:nvSpPr>
        <p:spPr/>
        <p:txBody>
          <a:bodyPr/>
          <a:lstStyle/>
          <a:p>
            <a:pPr>
              <a:buFont typeface="Arial" charset="0"/>
              <a:buNone/>
            </a:pPr>
            <a:r>
              <a:rPr lang="en-US" altLang="en-US">
                <a:latin typeface="Arial" charset="0"/>
                <a:cs typeface="Arial" charset="0"/>
              </a:rPr>
              <a:t>	This topic:</a:t>
            </a:r>
          </a:p>
          <a:p>
            <a:pPr lvl="1"/>
            <a:r>
              <a:rPr lang="en-US" altLang="en-US">
                <a:latin typeface="Arial" charset="0"/>
                <a:cs typeface="Arial" charset="0"/>
              </a:rPr>
              <a:t>Introduced priority queues</a:t>
            </a:r>
          </a:p>
          <a:p>
            <a:pPr lvl="1"/>
            <a:r>
              <a:rPr lang="en-US" altLang="en-US">
                <a:latin typeface="Arial" charset="0"/>
                <a:cs typeface="Arial" charset="0"/>
              </a:rPr>
              <a:t>Considered two obvious implementations:</a:t>
            </a:r>
          </a:p>
          <a:p>
            <a:pPr lvl="2"/>
            <a:r>
              <a:rPr lang="en-US" altLang="en-US">
                <a:latin typeface="Arial" charset="0"/>
                <a:cs typeface="Arial" charset="0"/>
              </a:rPr>
              <a:t>Arrays of queues</a:t>
            </a:r>
          </a:p>
          <a:p>
            <a:pPr lvl="2"/>
            <a:r>
              <a:rPr lang="en-US" altLang="en-US">
                <a:latin typeface="Arial" charset="0"/>
                <a:cs typeface="Arial" charset="0"/>
              </a:rPr>
              <a:t>AVL trees</a:t>
            </a:r>
          </a:p>
          <a:p>
            <a:pPr lvl="1"/>
            <a:r>
              <a:rPr lang="en-US" altLang="en-US">
                <a:latin typeface="Arial" charset="0"/>
                <a:cs typeface="Arial" charset="0"/>
              </a:rPr>
              <a:t>Discussed the run times and claimed that a variation of a tree, a heap, can do better</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altLang="en-US">
                <a:latin typeface="Arial" charset="0"/>
                <a:cs typeface="Arial" charset="0"/>
              </a:rPr>
              <a:t>References</a:t>
            </a:r>
          </a:p>
        </p:txBody>
      </p:sp>
      <p:sp>
        <p:nvSpPr>
          <p:cNvPr id="20483" name="Rectangle 3"/>
          <p:cNvSpPr>
            <a:spLocks noGrp="1" noChangeArrowheads="1"/>
          </p:cNvSpPr>
          <p:nvPr>
            <p:ph type="body" idx="1"/>
          </p:nvPr>
        </p:nvSpPr>
        <p:spPr/>
        <p:txBody>
          <a:bodyPr/>
          <a:lstStyle/>
          <a:p>
            <a:pPr marL="533400" indent="-533400">
              <a:buFontTx/>
              <a:buNone/>
              <a:defRPr/>
            </a:pPr>
            <a:r>
              <a:rPr lang="en-US" sz="1400" dirty="0">
                <a:latin typeface="Arial" charset="0"/>
                <a:cs typeface="Arial" charset="0"/>
              </a:rPr>
              <a:t>	</a:t>
            </a:r>
            <a:r>
              <a:rPr lang="en-US" sz="1400" dirty="0" err="1">
                <a:latin typeface="Arial" charset="0"/>
                <a:cs typeface="Arial" charset="0"/>
              </a:rPr>
              <a:t>Cormen</a:t>
            </a:r>
            <a:r>
              <a:rPr lang="en-US" sz="1400" dirty="0">
                <a:latin typeface="Arial" charset="0"/>
                <a:cs typeface="Arial" charset="0"/>
              </a:rPr>
              <a:t>, </a:t>
            </a:r>
            <a:r>
              <a:rPr lang="en-US" sz="1400" dirty="0" err="1">
                <a:latin typeface="Arial" charset="0"/>
                <a:cs typeface="Arial" charset="0"/>
              </a:rPr>
              <a:t>Leiserson</a:t>
            </a:r>
            <a:r>
              <a:rPr lang="en-US" sz="1400" dirty="0">
                <a:latin typeface="Arial" charset="0"/>
                <a:cs typeface="Arial" charset="0"/>
              </a:rPr>
              <a:t>, </a:t>
            </a:r>
            <a:r>
              <a:rPr lang="en-US" sz="1400" dirty="0" err="1">
                <a:latin typeface="Arial" charset="0"/>
                <a:cs typeface="Arial" charset="0"/>
              </a:rPr>
              <a:t>Rivest</a:t>
            </a:r>
            <a:r>
              <a:rPr lang="en-US" sz="1400" dirty="0">
                <a:latin typeface="Arial" charset="0"/>
                <a:cs typeface="Arial" charset="0"/>
              </a:rPr>
              <a:t> and Stein,</a:t>
            </a:r>
            <a:br>
              <a:rPr lang="en-US" sz="1400" dirty="0">
                <a:latin typeface="Arial" charset="0"/>
                <a:cs typeface="Arial" charset="0"/>
              </a:rPr>
            </a:br>
            <a:r>
              <a:rPr lang="en-US" sz="1400" i="1" dirty="0">
                <a:latin typeface="Arial" charset="0"/>
                <a:cs typeface="Arial" charset="0"/>
              </a:rPr>
              <a:t>Introduction to Algorithms</a:t>
            </a:r>
            <a:r>
              <a:rPr lang="en-US" sz="1400" dirty="0">
                <a:latin typeface="Arial" charset="0"/>
                <a:cs typeface="Arial" charset="0"/>
              </a:rPr>
              <a:t>, The MIT Press, 2001, §6.5, pp.138-44.</a:t>
            </a:r>
          </a:p>
          <a:p>
            <a:pPr marL="533400" indent="-533400">
              <a:buFontTx/>
              <a:buNone/>
              <a:defRPr/>
            </a:pPr>
            <a:endParaRPr lang="en-US" sz="1400" dirty="0">
              <a:latin typeface="Arial" charset="0"/>
              <a:cs typeface="Arial" charset="0"/>
            </a:endParaRPr>
          </a:p>
          <a:p>
            <a:pPr marL="533400" indent="-533400">
              <a:buFontTx/>
              <a:buNone/>
              <a:defRPr/>
            </a:pPr>
            <a:r>
              <a:rPr lang="en-US" sz="1400" dirty="0">
                <a:latin typeface="Arial" charset="0"/>
                <a:cs typeface="Arial" charset="0"/>
              </a:rPr>
              <a:t>	Mark A. Weiss,</a:t>
            </a:r>
            <a:br>
              <a:rPr lang="en-US" sz="1400" dirty="0">
                <a:latin typeface="Arial" charset="0"/>
                <a:cs typeface="Arial" charset="0"/>
              </a:rPr>
            </a:br>
            <a:r>
              <a:rPr lang="en-US" sz="1400" i="1" dirty="0">
                <a:latin typeface="Arial" charset="0"/>
                <a:cs typeface="Arial" charset="0"/>
              </a:rPr>
              <a:t>Data Structures and Algorithm Analysis in C++</a:t>
            </a:r>
            <a:r>
              <a:rPr lang="en-US" sz="1400" dirty="0">
                <a:latin typeface="Arial" charset="0"/>
                <a:cs typeface="Arial" charset="0"/>
              </a:rPr>
              <a:t>, 3</a:t>
            </a:r>
            <a:r>
              <a:rPr lang="en-US" sz="1400" baseline="30000" dirty="0">
                <a:latin typeface="Arial" charset="0"/>
                <a:cs typeface="Arial" charset="0"/>
              </a:rPr>
              <a:t>rd</a:t>
            </a:r>
            <a:r>
              <a:rPr lang="en-US" sz="1400" dirty="0">
                <a:latin typeface="Arial" charset="0"/>
                <a:cs typeface="Arial" charset="0"/>
              </a:rPr>
              <a:t> Ed., Addison Wesley, 2006, Ch.6, p.213.</a:t>
            </a:r>
          </a:p>
          <a:p>
            <a:pPr marL="533400" indent="-533400">
              <a:buFontTx/>
              <a:buNone/>
              <a:defRPr/>
            </a:pPr>
            <a:endParaRPr lang="en-US" sz="1400" dirty="0">
              <a:latin typeface="Arial" charset="0"/>
              <a:cs typeface="Arial" charset="0"/>
            </a:endParaRPr>
          </a:p>
          <a:p>
            <a:pPr marL="533400" indent="-533400">
              <a:buFontTx/>
              <a:buNone/>
              <a:defRPr/>
            </a:pPr>
            <a:r>
              <a:rPr lang="en-US" sz="1400" dirty="0">
                <a:latin typeface="Arial" charset="0"/>
                <a:cs typeface="Arial" charset="0"/>
              </a:rPr>
              <a:t>	</a:t>
            </a:r>
            <a:r>
              <a:rPr lang="en-US" sz="1400" dirty="0" err="1">
                <a:latin typeface="Arial" charset="0"/>
                <a:cs typeface="Arial" charset="0"/>
              </a:rPr>
              <a:t>Joh</a:t>
            </a:r>
            <a:r>
              <a:rPr lang="en-US" sz="1400" dirty="0">
                <a:latin typeface="Arial" charset="0"/>
                <a:cs typeface="Arial" charset="0"/>
              </a:rPr>
              <a:t> Kleinberg and Eva </a:t>
            </a:r>
            <a:r>
              <a:rPr lang="en-US" sz="1400" dirty="0" err="1">
                <a:latin typeface="Arial" charset="0"/>
                <a:cs typeface="Arial" charset="0"/>
              </a:rPr>
              <a:t>Tardos</a:t>
            </a:r>
            <a:r>
              <a:rPr lang="en-US" sz="1400" dirty="0">
                <a:latin typeface="Arial" charset="0"/>
                <a:cs typeface="Arial" charset="0"/>
              </a:rPr>
              <a:t>,</a:t>
            </a:r>
          </a:p>
          <a:p>
            <a:pPr marL="533400" indent="-533400">
              <a:buFontTx/>
              <a:buNone/>
              <a:defRPr/>
            </a:pPr>
            <a:r>
              <a:rPr lang="en-US" sz="1400" dirty="0">
                <a:latin typeface="Arial" charset="0"/>
                <a:cs typeface="Arial" charset="0"/>
              </a:rPr>
              <a:t>	Algorithm Design, Pearson, 2006, §2.5, pp.57-65.</a:t>
            </a:r>
          </a:p>
          <a:p>
            <a:pPr marL="533400" indent="-533400">
              <a:buFont typeface="Arial" charset="0"/>
              <a:buNone/>
              <a:defRPr/>
            </a:pPr>
            <a:endParaRPr lang="en-US" sz="1400" dirty="0">
              <a:solidFill>
                <a:prstClr val="black"/>
              </a:solidFill>
              <a:latin typeface="Arial" charset="0"/>
              <a:cs typeface="Arial" charset="0"/>
            </a:endParaRPr>
          </a:p>
          <a:p>
            <a:pPr marL="533400" indent="-533400">
              <a:buFont typeface="Arial" charset="0"/>
              <a:buNone/>
              <a:defRPr/>
            </a:pPr>
            <a:r>
              <a:rPr lang="en-US" sz="1400" dirty="0">
                <a:solidFill>
                  <a:prstClr val="black"/>
                </a:solidFill>
                <a:latin typeface="Arial" charset="0"/>
                <a:cs typeface="Arial" charset="0"/>
              </a:rPr>
              <a:t>	Elliot B. </a:t>
            </a:r>
            <a:r>
              <a:rPr lang="en-US" sz="1400" dirty="0" err="1">
                <a:solidFill>
                  <a:prstClr val="black"/>
                </a:solidFill>
                <a:latin typeface="Arial" charset="0"/>
                <a:cs typeface="Arial" charset="0"/>
              </a:rPr>
              <a:t>Koffman</a:t>
            </a:r>
            <a:r>
              <a:rPr lang="en-US" sz="1400" dirty="0">
                <a:solidFill>
                  <a:prstClr val="black"/>
                </a:solidFill>
                <a:latin typeface="Arial" charset="0"/>
                <a:cs typeface="Arial" charset="0"/>
              </a:rPr>
              <a:t> and Paul A.T. Wolfgang,</a:t>
            </a:r>
          </a:p>
          <a:p>
            <a:pPr marL="533400" indent="-533400">
              <a:buFont typeface="Arial" charset="0"/>
              <a:buNone/>
              <a:defRPr/>
            </a:pPr>
            <a:r>
              <a:rPr lang="en-US" sz="1400" dirty="0">
                <a:solidFill>
                  <a:prstClr val="black"/>
                </a:solidFill>
                <a:latin typeface="Arial" charset="0"/>
                <a:cs typeface="Arial" charset="0"/>
              </a:rPr>
              <a:t>	</a:t>
            </a:r>
            <a:r>
              <a:rPr lang="en-US" sz="1400" i="1" dirty="0">
                <a:solidFill>
                  <a:prstClr val="black"/>
                </a:solidFill>
                <a:latin typeface="Arial" charset="0"/>
                <a:cs typeface="Arial" charset="0"/>
              </a:rPr>
              <a:t>Objects, Abstractions, Data Structures and Design using C++</a:t>
            </a:r>
            <a:r>
              <a:rPr lang="en-US" sz="1400" dirty="0">
                <a:solidFill>
                  <a:prstClr val="black"/>
                </a:solidFill>
                <a:latin typeface="Arial" charset="0"/>
                <a:cs typeface="Arial" charset="0"/>
              </a:rPr>
              <a:t>, Wiley, 2006, </a:t>
            </a:r>
            <a:r>
              <a:rPr lang="en-US" sz="1400" dirty="0">
                <a:latin typeface="Arial" charset="0"/>
                <a:cs typeface="Arial" charset="0"/>
              </a:rPr>
              <a:t>§8.5, pp.489-96</a:t>
            </a:r>
            <a:endParaRPr lang="en-US" sz="1400" dirty="0">
              <a:solidFill>
                <a:prstClr val="black"/>
              </a:solidFill>
              <a:latin typeface="Arial" charset="0"/>
              <a:cs typeface="Arial" charset="0"/>
            </a:endParaRPr>
          </a:p>
          <a:p>
            <a:pPr marL="533400" indent="-533400">
              <a:buFontTx/>
              <a:buNone/>
              <a:defRPr/>
            </a:pPr>
            <a:endParaRPr lang="en-US" sz="1600" dirty="0">
              <a:latin typeface="Arial" charset="0"/>
              <a:cs typeface="Arial" charset="0"/>
            </a:endParaRPr>
          </a:p>
          <a:p>
            <a:pPr marL="533400" indent="-533400" algn="just">
              <a:buFont typeface="Arial" charset="0"/>
              <a:buNone/>
              <a:defRPr/>
            </a:pPr>
            <a:r>
              <a:rPr lang="en-US" sz="1400" dirty="0">
                <a:solidFill>
                  <a:schemeClr val="tx1">
                    <a:lumMod val="65000"/>
                    <a:lumOff val="35000"/>
                  </a:schemeClr>
                </a:solidFill>
                <a:latin typeface="Arial" charset="0"/>
                <a:cs typeface="Arial" charset="0"/>
              </a:rPr>
              <a:t>	These slides are provided for the ECE 250</a:t>
            </a:r>
            <a:r>
              <a:rPr lang="en-US" sz="1400" i="1" dirty="0">
                <a:solidFill>
                  <a:schemeClr val="tx1">
                    <a:lumMod val="65000"/>
                    <a:lumOff val="35000"/>
                  </a:schemeClr>
                </a:solidFill>
                <a:latin typeface="Arial" charset="0"/>
                <a:cs typeface="Arial" charset="0"/>
              </a:rPr>
              <a:t> Algorithms and Data Structures</a:t>
            </a:r>
            <a:r>
              <a:rPr lang="en-US" sz="1400" dirty="0">
                <a:solidFill>
                  <a:schemeClr val="tx1">
                    <a:lumMod val="65000"/>
                    <a:lumOff val="35000"/>
                  </a:schemeClr>
                </a:solidFill>
                <a:latin typeface="Arial" charset="0"/>
                <a:cs typeface="Arial" charset="0"/>
              </a:rPr>
              <a:t> course.  The material in it reflects Douglas W. Harder’s best judgment in light of the information available to him at the time of preparation.  Any reliance on these course slides by any party for any other purpose are the responsibility of such parties.  Douglas W. Harder accepts no responsibility for damages, if any, suffered by any party as a result of decisions made or actions based on these course slides for any other purpose than that for which it was intended.</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Outline</a:t>
            </a:r>
            <a:endParaRPr lang="zh-CN" altLang="en-US" dirty="0"/>
          </a:p>
        </p:txBody>
      </p:sp>
      <p:sp>
        <p:nvSpPr>
          <p:cNvPr id="3" name="Content Placeholder 2"/>
          <p:cNvSpPr>
            <a:spLocks noGrp="1"/>
          </p:cNvSpPr>
          <p:nvPr>
            <p:ph idx="1"/>
          </p:nvPr>
        </p:nvSpPr>
        <p:spPr/>
        <p:txBody>
          <a:bodyPr/>
          <a:lstStyle/>
          <a:p>
            <a:r>
              <a:rPr lang="en-US" altLang="zh-CN" dirty="0"/>
              <a:t>Priority queue</a:t>
            </a:r>
          </a:p>
          <a:p>
            <a:r>
              <a:rPr lang="en-US" altLang="zh-CN" dirty="0"/>
              <a:t>Binary heap</a:t>
            </a:r>
          </a:p>
          <a:p>
            <a:r>
              <a:rPr lang="en-US" altLang="zh-CN" dirty="0"/>
              <a:t>Heapsort</a:t>
            </a:r>
            <a:endParaRPr lang="zh-CN" altLang="en-US" dirty="0"/>
          </a:p>
        </p:txBody>
      </p:sp>
    </p:spTree>
    <p:extLst>
      <p:ext uri="{BB962C8B-B14F-4D97-AF65-F5344CB8AC3E}">
        <p14:creationId xmlns:p14="http://schemas.microsoft.com/office/powerpoint/2010/main" val="13985862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Outline</a:t>
            </a:r>
            <a:endParaRPr lang="zh-CN" altLang="en-US" dirty="0"/>
          </a:p>
        </p:txBody>
      </p:sp>
      <p:sp>
        <p:nvSpPr>
          <p:cNvPr id="3" name="Content Placeholder 2"/>
          <p:cNvSpPr>
            <a:spLocks noGrp="1"/>
          </p:cNvSpPr>
          <p:nvPr>
            <p:ph idx="1"/>
          </p:nvPr>
        </p:nvSpPr>
        <p:spPr/>
        <p:txBody>
          <a:bodyPr/>
          <a:lstStyle/>
          <a:p>
            <a:r>
              <a:rPr lang="en-US" altLang="zh-CN" dirty="0"/>
              <a:t>Priority queue</a:t>
            </a:r>
          </a:p>
          <a:p>
            <a:r>
              <a:rPr lang="en-US" altLang="zh-CN" dirty="0">
                <a:solidFill>
                  <a:srgbClr val="FF0000"/>
                </a:solidFill>
              </a:rPr>
              <a:t>Binary heap</a:t>
            </a:r>
          </a:p>
          <a:p>
            <a:r>
              <a:rPr lang="en-US" altLang="zh-CN" dirty="0"/>
              <a:t>Heapsort</a:t>
            </a:r>
            <a:endParaRPr lang="zh-CN" altLang="en-US" dirty="0"/>
          </a:p>
          <a:p>
            <a:endParaRPr lang="zh-CN" altLang="en-US" dirty="0">
              <a:solidFill>
                <a:srgbClr val="FF0000"/>
              </a:solidFill>
            </a:endParaRPr>
          </a:p>
        </p:txBody>
      </p:sp>
    </p:spTree>
    <p:extLst>
      <p:ext uri="{BB962C8B-B14F-4D97-AF65-F5344CB8AC3E}">
        <p14:creationId xmlns:p14="http://schemas.microsoft.com/office/powerpoint/2010/main" val="41545450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r>
              <a:rPr lang="en-US" altLang="en-US">
                <a:latin typeface="Arial" charset="0"/>
                <a:cs typeface="Arial" charset="0"/>
              </a:rPr>
              <a:t>Outline</a:t>
            </a:r>
            <a:endParaRPr lang="en-US" altLang="en-US" sz="4400">
              <a:latin typeface="Arial" charset="0"/>
              <a:cs typeface="Arial" charset="0"/>
            </a:endParaRPr>
          </a:p>
        </p:txBody>
      </p:sp>
      <p:sp>
        <p:nvSpPr>
          <p:cNvPr id="5123"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In this topic, we will:</a:t>
            </a:r>
          </a:p>
          <a:p>
            <a:pPr lvl="1"/>
            <a:r>
              <a:rPr lang="en-US" altLang="en-US">
                <a:latin typeface="Arial" charset="0"/>
                <a:cs typeface="Arial" charset="0"/>
              </a:rPr>
              <a:t>Define a binary min-heap</a:t>
            </a:r>
          </a:p>
          <a:p>
            <a:pPr lvl="1"/>
            <a:r>
              <a:rPr lang="en-US" altLang="en-US">
                <a:latin typeface="Arial" charset="0"/>
                <a:cs typeface="Arial" charset="0"/>
              </a:rPr>
              <a:t>Look at some examples</a:t>
            </a:r>
          </a:p>
          <a:p>
            <a:pPr lvl="1"/>
            <a:r>
              <a:rPr lang="en-US" altLang="en-US">
                <a:latin typeface="Arial" charset="0"/>
                <a:cs typeface="Arial" charset="0"/>
              </a:rPr>
              <a:t>Operations on heaps:</a:t>
            </a:r>
          </a:p>
          <a:p>
            <a:pPr lvl="2"/>
            <a:r>
              <a:rPr lang="en-US" altLang="en-US">
                <a:latin typeface="Arial" charset="0"/>
                <a:cs typeface="Arial" charset="0"/>
              </a:rPr>
              <a:t>Top</a:t>
            </a:r>
          </a:p>
          <a:p>
            <a:pPr lvl="2"/>
            <a:r>
              <a:rPr lang="en-US" altLang="en-US">
                <a:latin typeface="Arial" charset="0"/>
                <a:cs typeface="Arial" charset="0"/>
              </a:rPr>
              <a:t>Pop</a:t>
            </a:r>
          </a:p>
          <a:p>
            <a:pPr lvl="2"/>
            <a:r>
              <a:rPr lang="en-US" altLang="en-US">
                <a:latin typeface="Arial" charset="0"/>
                <a:cs typeface="Arial" charset="0"/>
              </a:rPr>
              <a:t>Push</a:t>
            </a:r>
          </a:p>
          <a:p>
            <a:pPr lvl="1"/>
            <a:r>
              <a:rPr lang="en-US" altLang="en-US">
                <a:latin typeface="Arial" charset="0"/>
                <a:cs typeface="Arial" charset="0"/>
              </a:rPr>
              <a:t>An array representation of heaps</a:t>
            </a:r>
          </a:p>
          <a:p>
            <a:pPr lvl="1"/>
            <a:r>
              <a:rPr lang="en-US" altLang="en-US">
                <a:latin typeface="Arial" charset="0"/>
                <a:cs typeface="Arial" charset="0"/>
              </a:rPr>
              <a:t>Define a binary max-heap</a:t>
            </a:r>
          </a:p>
          <a:p>
            <a:pPr lvl="1"/>
            <a:r>
              <a:rPr lang="en-US" altLang="en-US">
                <a:latin typeface="Arial" charset="0"/>
                <a:cs typeface="Arial" charset="0"/>
              </a:rPr>
              <a:t>Using binary heaps as priority queues</a:t>
            </a:r>
          </a:p>
        </p:txBody>
      </p:sp>
    </p:spTree>
    <p:extLst>
      <p:ext uri="{BB962C8B-B14F-4D97-AF65-F5344CB8AC3E}">
        <p14:creationId xmlns:p14="http://schemas.microsoft.com/office/powerpoint/2010/main" val="40109767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r>
              <a:rPr lang="en-US" altLang="en-US">
                <a:latin typeface="Arial" charset="0"/>
                <a:cs typeface="Arial" charset="0"/>
              </a:rPr>
              <a:t>Definition</a:t>
            </a:r>
            <a:endParaRPr lang="en-US" altLang="en-US" sz="4400">
              <a:latin typeface="Arial" charset="0"/>
              <a:cs typeface="Arial" charset="0"/>
            </a:endParaRPr>
          </a:p>
        </p:txBody>
      </p:sp>
      <p:sp>
        <p:nvSpPr>
          <p:cNvPr id="6147"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A non-empty tree is a min-heap if</a:t>
            </a:r>
          </a:p>
          <a:p>
            <a:pPr lvl="1"/>
            <a:r>
              <a:rPr lang="en-US" altLang="en-US" dirty="0">
                <a:latin typeface="Arial" charset="0"/>
                <a:cs typeface="Arial" charset="0"/>
              </a:rPr>
              <a:t>The key associated with the root is less than or equal to the keys associated with the sub-trees (if any)</a:t>
            </a:r>
          </a:p>
          <a:p>
            <a:pPr lvl="1"/>
            <a:r>
              <a:rPr lang="en-US" altLang="en-US" dirty="0">
                <a:latin typeface="Arial" charset="0"/>
                <a:cs typeface="Arial" charset="0"/>
              </a:rPr>
              <a:t>The sub-trees (if any) are also min-heaps</a:t>
            </a:r>
          </a:p>
          <a:p>
            <a:pPr lvl="1"/>
            <a:endParaRPr lang="en-US" altLang="en-US" dirty="0">
              <a:latin typeface="Arial" charset="0"/>
              <a:cs typeface="Arial" charset="0"/>
            </a:endParaRPr>
          </a:p>
          <a:p>
            <a:pPr lvl="1"/>
            <a:endParaRPr lang="en-US" altLang="en-US" dirty="0">
              <a:latin typeface="Arial" charset="0"/>
              <a:cs typeface="Arial" charset="0"/>
            </a:endParaRPr>
          </a:p>
          <a:p>
            <a:pPr lvl="1"/>
            <a:endParaRPr lang="en-US" altLang="en-US" dirty="0">
              <a:latin typeface="Arial" charset="0"/>
              <a:cs typeface="Arial" charset="0"/>
            </a:endParaRPr>
          </a:p>
          <a:p>
            <a:endParaRPr lang="en-US" altLang="en-US" dirty="0">
              <a:latin typeface="Arial" charset="0"/>
              <a:cs typeface="Arial" charset="0"/>
            </a:endParaRPr>
          </a:p>
          <a:p>
            <a:pPr>
              <a:buFont typeface="Arial" charset="0"/>
              <a:buNone/>
            </a:pPr>
            <a:endParaRPr lang="en-US" altLang="en-US" dirty="0">
              <a:latin typeface="Arial" charset="0"/>
              <a:cs typeface="Arial" charset="0"/>
            </a:endParaRPr>
          </a:p>
          <a:p>
            <a:pPr>
              <a:buFont typeface="Arial" charset="0"/>
              <a:buNone/>
            </a:pPr>
            <a:r>
              <a:rPr lang="en-US" altLang="en-US" dirty="0">
                <a:latin typeface="Arial" charset="0"/>
                <a:cs typeface="Arial" charset="0"/>
              </a:rPr>
              <a:t>	</a:t>
            </a:r>
          </a:p>
        </p:txBody>
      </p:sp>
      <p:pic>
        <p:nvPicPr>
          <p:cNvPr id="6148" name="Picture 6" descr="z"/>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9975" y="3214290"/>
            <a:ext cx="4173538" cy="1366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p:nvSpPr>
        <p:spPr>
          <a:xfrm>
            <a:off x="1689200" y="4979074"/>
            <a:ext cx="5475088" cy="707886"/>
          </a:xfrm>
          <a:prstGeom prst="rect">
            <a:avLst/>
          </a:prstGeom>
        </p:spPr>
        <p:txBody>
          <a:bodyPr wrap="square">
            <a:spAutoFit/>
          </a:bodyPr>
          <a:lstStyle/>
          <a:p>
            <a:pPr lvl="1"/>
            <a:r>
              <a:rPr lang="en-US" altLang="en-US" sz="2000" i="1" dirty="0"/>
              <a:t>There is no other relationship between the elements in the subtrees!</a:t>
            </a:r>
          </a:p>
        </p:txBody>
      </p:sp>
    </p:spTree>
    <p:extLst>
      <p:ext uri="{BB962C8B-B14F-4D97-AF65-F5344CB8AC3E}">
        <p14:creationId xmlns:p14="http://schemas.microsoft.com/office/powerpoint/2010/main" val="1525624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a:latin typeface="Arial" charset="0"/>
                <a:cs typeface="Arial" charset="0"/>
              </a:rPr>
              <a:t>Example</a:t>
            </a:r>
          </a:p>
        </p:txBody>
      </p:sp>
      <p:sp>
        <p:nvSpPr>
          <p:cNvPr id="8195"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This is a (</a:t>
            </a:r>
            <a:r>
              <a:rPr lang="en-US" altLang="en-US" i="1" dirty="0">
                <a:latin typeface="Arial" charset="0"/>
                <a:cs typeface="Arial" charset="0"/>
              </a:rPr>
              <a:t>naive</a:t>
            </a:r>
            <a:r>
              <a:rPr lang="en-US" altLang="en-US" dirty="0">
                <a:latin typeface="Arial" charset="0"/>
                <a:cs typeface="Arial" charset="0"/>
              </a:rPr>
              <a:t>) binary min-heap:</a:t>
            </a:r>
          </a:p>
        </p:txBody>
      </p:sp>
      <p:pic>
        <p:nvPicPr>
          <p:cNvPr id="8196" name="Picture 4" descr="heap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6388" y="2636838"/>
            <a:ext cx="3451225" cy="2444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804938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r>
              <a:rPr lang="en-US" altLang="en-US">
                <a:latin typeface="Arial" charset="0"/>
                <a:cs typeface="Arial" charset="0"/>
              </a:rPr>
              <a:t>Example</a:t>
            </a:r>
          </a:p>
        </p:txBody>
      </p:sp>
      <p:sp>
        <p:nvSpPr>
          <p:cNvPr id="9219"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Adding colour, we observe </a:t>
            </a:r>
          </a:p>
          <a:p>
            <a:pPr lvl="1"/>
            <a:r>
              <a:rPr lang="en-US" altLang="en-US">
                <a:latin typeface="Arial" charset="0"/>
                <a:cs typeface="Arial" charset="0"/>
              </a:rPr>
              <a:t>The left subtree has the smallest (</a:t>
            </a:r>
            <a:r>
              <a:rPr lang="en-US" altLang="en-US">
                <a:solidFill>
                  <a:srgbClr val="FF0000"/>
                </a:solidFill>
                <a:latin typeface="Arial" charset="0"/>
                <a:cs typeface="Arial" charset="0"/>
              </a:rPr>
              <a:t>7</a:t>
            </a:r>
            <a:r>
              <a:rPr lang="en-US" altLang="en-US">
                <a:latin typeface="Arial" charset="0"/>
                <a:cs typeface="Arial" charset="0"/>
              </a:rPr>
              <a:t>) and the largest (</a:t>
            </a:r>
            <a:r>
              <a:rPr lang="en-US" altLang="en-US">
                <a:solidFill>
                  <a:srgbClr val="800080"/>
                </a:solidFill>
                <a:latin typeface="Arial" charset="0"/>
                <a:cs typeface="Arial" charset="0"/>
              </a:rPr>
              <a:t>89</a:t>
            </a:r>
            <a:r>
              <a:rPr lang="en-US" altLang="en-US">
                <a:latin typeface="Arial" charset="0"/>
                <a:cs typeface="Arial" charset="0"/>
              </a:rPr>
              <a:t>) objects</a:t>
            </a:r>
          </a:p>
          <a:p>
            <a:pPr lvl="1"/>
            <a:r>
              <a:rPr lang="en-US" altLang="en-US">
                <a:latin typeface="Arial" charset="0"/>
                <a:cs typeface="Arial" charset="0"/>
              </a:rPr>
              <a:t>No relationship between items with similar priority</a:t>
            </a:r>
            <a:endParaRPr lang="en-US" altLang="en-US" b="1">
              <a:latin typeface="Courier New" pitchFamily="49" charset="0"/>
              <a:cs typeface="Arial" charset="0"/>
            </a:endParaRPr>
          </a:p>
          <a:p>
            <a:pPr lvl="1"/>
            <a:endParaRPr lang="en-US" altLang="en-US">
              <a:latin typeface="Arial" charset="0"/>
              <a:cs typeface="Arial" charset="0"/>
            </a:endParaRPr>
          </a:p>
        </p:txBody>
      </p:sp>
      <p:pic>
        <p:nvPicPr>
          <p:cNvPr id="9220" name="Picture 4" descr="heap0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3213" y="2636838"/>
            <a:ext cx="3451225" cy="2444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385521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idx="4294967295"/>
          </p:nvPr>
        </p:nvSpPr>
        <p:spPr/>
        <p:txBody>
          <a:bodyPr/>
          <a:lstStyle/>
          <a:p>
            <a:r>
              <a:rPr lang="en-US" altLang="en-US">
                <a:latin typeface="Arial" charset="0"/>
                <a:cs typeface="Arial" charset="0"/>
              </a:rPr>
              <a:t>Operations</a:t>
            </a:r>
          </a:p>
        </p:txBody>
      </p:sp>
      <p:sp>
        <p:nvSpPr>
          <p:cNvPr id="10243" name="Rectangle 3"/>
          <p:cNvSpPr>
            <a:spLocks noGrp="1" noChangeArrowheads="1"/>
          </p:cNvSpPr>
          <p:nvPr>
            <p:ph type="body" idx="4294967295"/>
          </p:nvPr>
        </p:nvSpPr>
        <p:spPr/>
        <p:txBody>
          <a:bodyPr/>
          <a:lstStyle/>
          <a:p>
            <a:pPr>
              <a:buFont typeface="Arial" charset="0"/>
              <a:buNone/>
            </a:pPr>
            <a:r>
              <a:rPr lang="en-US" altLang="en-US" sz="2400">
                <a:latin typeface="Arial" charset="0"/>
                <a:cs typeface="Arial" charset="0"/>
              </a:rPr>
              <a:t>	</a:t>
            </a:r>
            <a:r>
              <a:rPr lang="en-US" altLang="en-US">
                <a:latin typeface="Arial" charset="0"/>
                <a:cs typeface="Arial" charset="0"/>
              </a:rPr>
              <a:t>We will consider three operations:</a:t>
            </a:r>
          </a:p>
          <a:p>
            <a:pPr lvl="1"/>
            <a:r>
              <a:rPr lang="en-US" altLang="en-US">
                <a:latin typeface="Arial" charset="0"/>
                <a:cs typeface="Arial" charset="0"/>
              </a:rPr>
              <a:t>Top</a:t>
            </a:r>
          </a:p>
          <a:p>
            <a:pPr lvl="1"/>
            <a:r>
              <a:rPr lang="en-US" altLang="en-US">
                <a:latin typeface="Arial" charset="0"/>
                <a:cs typeface="Arial" charset="0"/>
              </a:rPr>
              <a:t>Pop</a:t>
            </a:r>
          </a:p>
          <a:p>
            <a:pPr lvl="1"/>
            <a:r>
              <a:rPr lang="en-US" altLang="en-US">
                <a:latin typeface="Arial" charset="0"/>
                <a:cs typeface="Arial" charset="0"/>
              </a:rPr>
              <a:t>Push</a:t>
            </a:r>
          </a:p>
        </p:txBody>
      </p:sp>
    </p:spTree>
    <p:extLst>
      <p:ext uri="{BB962C8B-B14F-4D97-AF65-F5344CB8AC3E}">
        <p14:creationId xmlns:p14="http://schemas.microsoft.com/office/powerpoint/2010/main" val="18120951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r>
              <a:rPr lang="en-US" altLang="en-US">
                <a:latin typeface="Arial" charset="0"/>
                <a:cs typeface="Arial" charset="0"/>
              </a:rPr>
              <a:t>Example</a:t>
            </a:r>
          </a:p>
        </p:txBody>
      </p:sp>
      <p:sp>
        <p:nvSpPr>
          <p:cNvPr id="11267"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We can find the top object in </a:t>
            </a:r>
            <a:r>
              <a:rPr lang="en-US" altLang="en-US" b="1">
                <a:latin typeface="Symbol" pitchFamily="18" charset="2"/>
                <a:cs typeface="Arial" charset="0"/>
              </a:rPr>
              <a:t>Q</a:t>
            </a:r>
            <a:r>
              <a:rPr lang="en-US" altLang="en-US">
                <a:latin typeface="Times New Roman" pitchFamily="18" charset="0"/>
                <a:cs typeface="Arial" charset="0"/>
              </a:rPr>
              <a:t>(1)</a:t>
            </a:r>
            <a:r>
              <a:rPr lang="en-US" altLang="en-US">
                <a:latin typeface="Arial" charset="0"/>
                <a:cs typeface="Arial" charset="0"/>
              </a:rPr>
              <a:t> time:  3</a:t>
            </a:r>
          </a:p>
        </p:txBody>
      </p:sp>
      <p:pic>
        <p:nvPicPr>
          <p:cNvPr id="11268" name="Picture 4" descr="heap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6388" y="2636838"/>
            <a:ext cx="3451225" cy="2444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284386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r>
              <a:rPr lang="en-US" altLang="en-US">
                <a:latin typeface="Arial" charset="0"/>
                <a:cs typeface="Arial" charset="0"/>
              </a:rPr>
              <a:t>Pop</a:t>
            </a:r>
          </a:p>
        </p:txBody>
      </p:sp>
      <p:sp>
        <p:nvSpPr>
          <p:cNvPr id="12291"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To remove the minimum object:</a:t>
            </a:r>
          </a:p>
          <a:p>
            <a:pPr lvl="1"/>
            <a:r>
              <a:rPr lang="en-US" altLang="en-US" dirty="0">
                <a:latin typeface="Arial" charset="0"/>
                <a:cs typeface="Arial" charset="0"/>
              </a:rPr>
              <a:t>Promote the node of the sub-tree which has the least value</a:t>
            </a:r>
          </a:p>
          <a:p>
            <a:pPr lvl="1"/>
            <a:r>
              <a:rPr lang="en-US" altLang="en-US" dirty="0">
                <a:latin typeface="Arial" charset="0"/>
                <a:cs typeface="Arial" charset="0"/>
              </a:rPr>
              <a:t>Recursively process the sub-tree from which we promoted the least value</a:t>
            </a:r>
          </a:p>
          <a:p>
            <a:pPr lvl="1"/>
            <a:endParaRPr lang="en-US" altLang="en-US" dirty="0">
              <a:latin typeface="Arial" charset="0"/>
              <a:cs typeface="Arial" charset="0"/>
            </a:endParaRPr>
          </a:p>
        </p:txBody>
      </p:sp>
    </p:spTree>
    <p:extLst>
      <p:ext uri="{BB962C8B-B14F-4D97-AF65-F5344CB8AC3E}">
        <p14:creationId xmlns:p14="http://schemas.microsoft.com/office/powerpoint/2010/main" val="7748136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r>
              <a:rPr lang="en-US" altLang="en-US">
                <a:latin typeface="Arial" charset="0"/>
                <a:cs typeface="Arial" charset="0"/>
              </a:rPr>
              <a:t>Pop</a:t>
            </a:r>
          </a:p>
        </p:txBody>
      </p:sp>
      <p:sp>
        <p:nvSpPr>
          <p:cNvPr id="13315"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Using our example, we remove 3:</a:t>
            </a:r>
          </a:p>
        </p:txBody>
      </p:sp>
      <p:pic>
        <p:nvPicPr>
          <p:cNvPr id="13316" name="Picture 4" descr="heap0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7313" y="2420938"/>
            <a:ext cx="3451225" cy="2627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9732838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5" descr="heap0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7313" y="2420938"/>
            <a:ext cx="3451225" cy="2627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39" name="Rectangle 2"/>
          <p:cNvSpPr>
            <a:spLocks noGrp="1" noChangeArrowheads="1"/>
          </p:cNvSpPr>
          <p:nvPr>
            <p:ph type="title"/>
          </p:nvPr>
        </p:nvSpPr>
        <p:spPr/>
        <p:txBody>
          <a:bodyPr/>
          <a:lstStyle/>
          <a:p>
            <a:r>
              <a:rPr lang="en-US" altLang="en-US">
                <a:latin typeface="Arial" charset="0"/>
                <a:cs typeface="Arial" charset="0"/>
              </a:rPr>
              <a:t>Pop</a:t>
            </a:r>
          </a:p>
        </p:txBody>
      </p:sp>
      <p:sp>
        <p:nvSpPr>
          <p:cNvPr id="14340"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We promote 7 (the minimum of 7 and 12) to the root:</a:t>
            </a:r>
          </a:p>
        </p:txBody>
      </p:sp>
    </p:spTree>
    <p:extLst>
      <p:ext uri="{BB962C8B-B14F-4D97-AF65-F5344CB8AC3E}">
        <p14:creationId xmlns:p14="http://schemas.microsoft.com/office/powerpoint/2010/main" val="22746302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r>
              <a:rPr lang="en-US" altLang="en-US">
                <a:latin typeface="Arial" charset="0"/>
                <a:cs typeface="Arial" charset="0"/>
              </a:rPr>
              <a:t>Outline</a:t>
            </a:r>
            <a:endParaRPr lang="en-US" altLang="en-US" sz="4400">
              <a:latin typeface="Arial" charset="0"/>
              <a:cs typeface="Arial" charset="0"/>
            </a:endParaRPr>
          </a:p>
        </p:txBody>
      </p:sp>
      <p:sp>
        <p:nvSpPr>
          <p:cNvPr id="5123"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This topic will:</a:t>
            </a:r>
          </a:p>
          <a:p>
            <a:pPr lvl="1"/>
            <a:r>
              <a:rPr lang="en-US" altLang="en-US">
                <a:latin typeface="Arial" charset="0"/>
                <a:cs typeface="Arial" charset="0"/>
              </a:rPr>
              <a:t>Review queues</a:t>
            </a:r>
          </a:p>
          <a:p>
            <a:pPr lvl="1"/>
            <a:r>
              <a:rPr lang="en-US" altLang="en-US">
                <a:latin typeface="Arial" charset="0"/>
                <a:cs typeface="Arial" charset="0"/>
              </a:rPr>
              <a:t>Discuss the concept of priority and priority queues</a:t>
            </a:r>
          </a:p>
          <a:p>
            <a:pPr lvl="1"/>
            <a:r>
              <a:rPr lang="en-US" altLang="en-US">
                <a:latin typeface="Arial" charset="0"/>
                <a:cs typeface="Arial" charset="0"/>
              </a:rPr>
              <a:t>Look at two simple implementations:</a:t>
            </a:r>
          </a:p>
          <a:p>
            <a:pPr lvl="2"/>
            <a:r>
              <a:rPr lang="en-US" altLang="en-US">
                <a:latin typeface="Arial" charset="0"/>
                <a:cs typeface="Arial" charset="0"/>
              </a:rPr>
              <a:t>Arrays of queues</a:t>
            </a:r>
          </a:p>
          <a:p>
            <a:pPr lvl="2"/>
            <a:r>
              <a:rPr lang="en-US" altLang="en-US">
                <a:latin typeface="Arial" charset="0"/>
                <a:cs typeface="Arial" charset="0"/>
              </a:rPr>
              <a:t>AVL trees</a:t>
            </a:r>
          </a:p>
          <a:p>
            <a:pPr lvl="1"/>
            <a:r>
              <a:rPr lang="en-US" altLang="en-US">
                <a:latin typeface="Arial" charset="0"/>
                <a:cs typeface="Arial" charset="0"/>
              </a:rPr>
              <a:t>Introduce heaps, an alternative tree structure which has better run-time characteristics</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6" descr="heap0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7313" y="2420938"/>
            <a:ext cx="3451225" cy="2627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3" name="Rectangle 2"/>
          <p:cNvSpPr>
            <a:spLocks noGrp="1" noChangeArrowheads="1"/>
          </p:cNvSpPr>
          <p:nvPr>
            <p:ph type="title"/>
          </p:nvPr>
        </p:nvSpPr>
        <p:spPr/>
        <p:txBody>
          <a:bodyPr/>
          <a:lstStyle/>
          <a:p>
            <a:r>
              <a:rPr lang="en-US" altLang="en-US">
                <a:latin typeface="Arial" charset="0"/>
                <a:cs typeface="Arial" charset="0"/>
              </a:rPr>
              <a:t>Pop</a:t>
            </a:r>
          </a:p>
        </p:txBody>
      </p:sp>
      <p:sp>
        <p:nvSpPr>
          <p:cNvPr id="15364"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In the left sub-tree, we promote 9:</a:t>
            </a:r>
          </a:p>
        </p:txBody>
      </p:sp>
      <p:sp>
        <p:nvSpPr>
          <p:cNvPr id="2" name="Left Arrow Callout 1"/>
          <p:cNvSpPr/>
          <p:nvPr/>
        </p:nvSpPr>
        <p:spPr>
          <a:xfrm>
            <a:off x="5292079" y="2370534"/>
            <a:ext cx="2880321" cy="1058466"/>
          </a:xfrm>
          <a:prstGeom prst="leftArrowCallout">
            <a:avLst>
              <a:gd name="adj1" fmla="val 5000"/>
              <a:gd name="adj2" fmla="val 6250"/>
              <a:gd name="adj3" fmla="val 13750"/>
              <a:gd name="adj4" fmla="val 66963"/>
            </a:avLst>
          </a:prstGeom>
        </p:spPr>
        <p:style>
          <a:lnRef idx="2">
            <a:schemeClr val="accent1"/>
          </a:lnRef>
          <a:fillRef idx="1">
            <a:schemeClr val="lt1"/>
          </a:fillRef>
          <a:effectRef idx="0">
            <a:schemeClr val="accent1"/>
          </a:effectRef>
          <a:fontRef idx="minor">
            <a:schemeClr val="dk1"/>
          </a:fontRef>
        </p:style>
        <p:txBody>
          <a:bodyPr rtlCol="0" anchor="ctr"/>
          <a:lstStyle/>
          <a:p>
            <a:r>
              <a:rPr lang="en-US" altLang="zh-CN" sz="2000" dirty="0"/>
              <a:t>7&lt;12, because we promoted the smaller child</a:t>
            </a:r>
            <a:endParaRPr lang="zh-CN" altLang="en-US" sz="2000" dirty="0"/>
          </a:p>
        </p:txBody>
      </p:sp>
      <p:sp>
        <p:nvSpPr>
          <p:cNvPr id="7" name="Left Arrow Callout 6"/>
          <p:cNvSpPr/>
          <p:nvPr/>
        </p:nvSpPr>
        <p:spPr>
          <a:xfrm flipH="1">
            <a:off x="1619672" y="2370534"/>
            <a:ext cx="2664296" cy="1058466"/>
          </a:xfrm>
          <a:prstGeom prst="leftArrowCallout">
            <a:avLst>
              <a:gd name="adj1" fmla="val 5000"/>
              <a:gd name="adj2" fmla="val 6250"/>
              <a:gd name="adj3" fmla="val 13750"/>
              <a:gd name="adj4" fmla="val 59352"/>
            </a:avLst>
          </a:prstGeom>
        </p:spPr>
        <p:style>
          <a:lnRef idx="2">
            <a:schemeClr val="accent1"/>
          </a:lnRef>
          <a:fillRef idx="1">
            <a:schemeClr val="lt1"/>
          </a:fillRef>
          <a:effectRef idx="0">
            <a:schemeClr val="accent1"/>
          </a:effectRef>
          <a:fontRef idx="minor">
            <a:schemeClr val="dk1"/>
          </a:fontRef>
        </p:style>
        <p:txBody>
          <a:bodyPr rtlCol="0" anchor="ctr"/>
          <a:lstStyle/>
          <a:p>
            <a:r>
              <a:rPr lang="en-US" altLang="zh-CN" sz="2000" dirty="0"/>
              <a:t>7&lt;9, because 9 was the child of 7</a:t>
            </a:r>
            <a:endParaRPr lang="zh-CN" altLang="en-US" sz="2000" dirty="0"/>
          </a:p>
        </p:txBody>
      </p:sp>
    </p:spTree>
    <p:extLst>
      <p:ext uri="{BB962C8B-B14F-4D97-AF65-F5344CB8AC3E}">
        <p14:creationId xmlns:p14="http://schemas.microsoft.com/office/powerpoint/2010/main" val="3749335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1" nodeType="clickEffect">
                                  <p:stCondLst>
                                    <p:cond delay="0"/>
                                  </p:stCondLst>
                                  <p:childTnLst>
                                    <p:set>
                                      <p:cBhvr>
                                        <p:cTn id="12" dur="1" fill="hold">
                                          <p:stCondLst>
                                            <p:cond delay="0"/>
                                          </p:stCondLst>
                                        </p:cTn>
                                        <p:tgtEl>
                                          <p:spTgt spid="2"/>
                                        </p:tgtEl>
                                        <p:attrNameLst>
                                          <p:attrName>style.visibility</p:attrName>
                                        </p:attrNameLst>
                                      </p:cBhvr>
                                      <p:to>
                                        <p:strVal val="hidden"/>
                                      </p:to>
                                    </p:set>
                                  </p:childTnLst>
                                </p:cTn>
                              </p:par>
                              <p:par>
                                <p:cTn id="13" presetID="1" presetClass="exit" presetSubtype="0" fill="hold" grpId="1" nodeType="withEffect">
                                  <p:stCondLst>
                                    <p:cond delay="0"/>
                                  </p:stCondLst>
                                  <p:childTnLst>
                                    <p:set>
                                      <p:cBhvr>
                                        <p:cTn id="14"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7" grpId="0" animBg="1"/>
      <p:bldP spid="7" grpId="1"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7" descr="heap0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7313" y="2420938"/>
            <a:ext cx="3451225" cy="2627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7" name="Rectangle 2"/>
          <p:cNvSpPr>
            <a:spLocks noGrp="1" noChangeArrowheads="1"/>
          </p:cNvSpPr>
          <p:nvPr>
            <p:ph type="title"/>
          </p:nvPr>
        </p:nvSpPr>
        <p:spPr/>
        <p:txBody>
          <a:bodyPr/>
          <a:lstStyle/>
          <a:p>
            <a:r>
              <a:rPr lang="en-US" altLang="en-US">
                <a:latin typeface="Arial" charset="0"/>
                <a:cs typeface="Arial" charset="0"/>
              </a:rPr>
              <a:t>Pop</a:t>
            </a:r>
          </a:p>
        </p:txBody>
      </p:sp>
      <p:sp>
        <p:nvSpPr>
          <p:cNvPr id="16388"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Recursively, we promote 19:</a:t>
            </a:r>
          </a:p>
        </p:txBody>
      </p:sp>
    </p:spTree>
    <p:extLst>
      <p:ext uri="{BB962C8B-B14F-4D97-AF65-F5344CB8AC3E}">
        <p14:creationId xmlns:p14="http://schemas.microsoft.com/office/powerpoint/2010/main" val="15763238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8" descr="heap0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7313" y="2420938"/>
            <a:ext cx="3451225" cy="2627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1" name="Rectangle 2"/>
          <p:cNvSpPr>
            <a:spLocks noGrp="1" noChangeArrowheads="1"/>
          </p:cNvSpPr>
          <p:nvPr>
            <p:ph type="title"/>
          </p:nvPr>
        </p:nvSpPr>
        <p:spPr/>
        <p:txBody>
          <a:bodyPr/>
          <a:lstStyle/>
          <a:p>
            <a:r>
              <a:rPr lang="en-US" altLang="en-US">
                <a:latin typeface="Arial" charset="0"/>
                <a:cs typeface="Arial" charset="0"/>
              </a:rPr>
              <a:t>Pop</a:t>
            </a:r>
          </a:p>
        </p:txBody>
      </p:sp>
      <p:sp>
        <p:nvSpPr>
          <p:cNvPr id="17412"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Finally, 55 is a leaf node, so we promote it and delete the leaf</a:t>
            </a:r>
          </a:p>
        </p:txBody>
      </p:sp>
    </p:spTree>
    <p:extLst>
      <p:ext uri="{BB962C8B-B14F-4D97-AF65-F5344CB8AC3E}">
        <p14:creationId xmlns:p14="http://schemas.microsoft.com/office/powerpoint/2010/main" val="126823707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r>
              <a:rPr lang="en-US" altLang="en-US">
                <a:latin typeface="Arial" charset="0"/>
                <a:cs typeface="Arial" charset="0"/>
              </a:rPr>
              <a:t>Pop</a:t>
            </a:r>
          </a:p>
        </p:txBody>
      </p:sp>
      <p:sp>
        <p:nvSpPr>
          <p:cNvPr id="18435"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Repeating this operation again, we can remove 7:</a:t>
            </a:r>
          </a:p>
        </p:txBody>
      </p:sp>
      <p:pic>
        <p:nvPicPr>
          <p:cNvPr id="18436" name="Picture 9" descr="heap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7313" y="2420938"/>
            <a:ext cx="3451225" cy="2627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3174686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r>
              <a:rPr lang="en-US" altLang="en-US">
                <a:latin typeface="Arial" charset="0"/>
                <a:cs typeface="Arial" charset="0"/>
              </a:rPr>
              <a:t>Pop</a:t>
            </a:r>
          </a:p>
        </p:txBody>
      </p:sp>
      <p:sp>
        <p:nvSpPr>
          <p:cNvPr id="19459"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If we remove 9, we must now promote from the right sub-tree:</a:t>
            </a:r>
          </a:p>
        </p:txBody>
      </p:sp>
      <p:pic>
        <p:nvPicPr>
          <p:cNvPr id="19460" name="Picture 5" descr="heap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4138" y="2420938"/>
            <a:ext cx="3451225" cy="2627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0649640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altLang="en-US">
                <a:latin typeface="Arial" charset="0"/>
                <a:cs typeface="Arial" charset="0"/>
              </a:rPr>
              <a:t>Push</a:t>
            </a:r>
            <a:endParaRPr lang="en-US" altLang="en-US" sz="4400">
              <a:latin typeface="Arial" charset="0"/>
              <a:cs typeface="Arial" charset="0"/>
            </a:endParaRPr>
          </a:p>
        </p:txBody>
      </p:sp>
      <p:sp>
        <p:nvSpPr>
          <p:cNvPr id="20483"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Inserting into a heap may be done either:</a:t>
            </a:r>
          </a:p>
          <a:p>
            <a:pPr lvl="1"/>
            <a:r>
              <a:rPr lang="en-US" altLang="en-US" dirty="0">
                <a:solidFill>
                  <a:srgbClr val="FF0000"/>
                </a:solidFill>
                <a:latin typeface="Arial" charset="0"/>
                <a:cs typeface="Arial" charset="0"/>
              </a:rPr>
              <a:t>At a leaf </a:t>
            </a:r>
            <a:r>
              <a:rPr lang="en-US" altLang="en-US" dirty="0">
                <a:latin typeface="Arial" charset="0"/>
                <a:cs typeface="Arial" charset="0"/>
              </a:rPr>
              <a:t>(move it up if it is smaller than the parent)</a:t>
            </a:r>
          </a:p>
          <a:p>
            <a:pPr lvl="1"/>
            <a:r>
              <a:rPr lang="en-US" altLang="en-US" dirty="0">
                <a:latin typeface="Arial" charset="0"/>
                <a:cs typeface="Arial" charset="0"/>
              </a:rPr>
              <a:t>At the root (insert the larger object into one of the </a:t>
            </a:r>
            <a:r>
              <a:rPr lang="en-US" altLang="en-US" dirty="0" err="1">
                <a:latin typeface="Arial" charset="0"/>
                <a:cs typeface="Arial" charset="0"/>
              </a:rPr>
              <a:t>subtrees</a:t>
            </a:r>
            <a:r>
              <a:rPr lang="en-US" altLang="en-US" dirty="0">
                <a:latin typeface="Arial" charset="0"/>
                <a:cs typeface="Arial" charset="0"/>
              </a:rPr>
              <a:t>)</a:t>
            </a:r>
          </a:p>
          <a:p>
            <a:pPr>
              <a:buFont typeface="Arial" charset="0"/>
              <a:buNone/>
            </a:pPr>
            <a:endParaRPr lang="en-US" altLang="en-US" dirty="0">
              <a:latin typeface="Arial" charset="0"/>
              <a:cs typeface="Arial" charset="0"/>
            </a:endParaRPr>
          </a:p>
          <a:p>
            <a:pPr>
              <a:buFont typeface="Arial" charset="0"/>
              <a:buNone/>
            </a:pPr>
            <a:r>
              <a:rPr lang="en-US" altLang="en-US" dirty="0">
                <a:latin typeface="Arial" charset="0"/>
                <a:cs typeface="Arial" charset="0"/>
              </a:rPr>
              <a:t>	We will use the first approach with binary heaps</a:t>
            </a:r>
          </a:p>
          <a:p>
            <a:pPr lvl="1"/>
            <a:r>
              <a:rPr lang="en-US" altLang="en-US" dirty="0">
                <a:latin typeface="Arial" charset="0"/>
                <a:cs typeface="Arial" charset="0"/>
              </a:rPr>
              <a:t>Other heaps use the second</a:t>
            </a:r>
          </a:p>
          <a:p>
            <a:pPr lvl="1"/>
            <a:endParaRPr lang="en-US" altLang="en-US" dirty="0">
              <a:latin typeface="Arial" charset="0"/>
              <a:cs typeface="Arial" charset="0"/>
            </a:endParaRPr>
          </a:p>
        </p:txBody>
      </p:sp>
    </p:spTree>
    <p:extLst>
      <p:ext uri="{BB962C8B-B14F-4D97-AF65-F5344CB8AC3E}">
        <p14:creationId xmlns:p14="http://schemas.microsoft.com/office/powerpoint/2010/main" val="18259133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altLang="en-US">
                <a:latin typeface="Arial" charset="0"/>
                <a:cs typeface="Arial" charset="0"/>
              </a:rPr>
              <a:t>Push</a:t>
            </a:r>
            <a:endParaRPr lang="en-US" altLang="en-US" sz="4400">
              <a:latin typeface="Arial" charset="0"/>
              <a:cs typeface="Arial" charset="0"/>
            </a:endParaRPr>
          </a:p>
        </p:txBody>
      </p:sp>
      <p:sp>
        <p:nvSpPr>
          <p:cNvPr id="21507"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Inserting 17 into the last heap</a:t>
            </a:r>
          </a:p>
          <a:p>
            <a:pPr lvl="1"/>
            <a:r>
              <a:rPr lang="en-US" altLang="en-US">
                <a:latin typeface="Arial" charset="0"/>
                <a:cs typeface="Arial" charset="0"/>
              </a:rPr>
              <a:t>Select an arbitrary node to insert a new leaf node:</a:t>
            </a:r>
          </a:p>
        </p:txBody>
      </p:sp>
      <p:pic>
        <p:nvPicPr>
          <p:cNvPr id="21508" name="Picture 8" descr="heap2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6388" y="2492375"/>
            <a:ext cx="3451225" cy="2444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2797805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9" descr="heap2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6388" y="2492375"/>
            <a:ext cx="3451225" cy="2444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1" name="Rectangle 2"/>
          <p:cNvSpPr>
            <a:spLocks noGrp="1" noChangeArrowheads="1"/>
          </p:cNvSpPr>
          <p:nvPr>
            <p:ph type="title"/>
          </p:nvPr>
        </p:nvSpPr>
        <p:spPr/>
        <p:txBody>
          <a:bodyPr/>
          <a:lstStyle/>
          <a:p>
            <a:r>
              <a:rPr lang="en-US" altLang="en-US">
                <a:latin typeface="Arial" charset="0"/>
                <a:cs typeface="Arial" charset="0"/>
              </a:rPr>
              <a:t>Push</a:t>
            </a:r>
          </a:p>
        </p:txBody>
      </p:sp>
      <p:sp>
        <p:nvSpPr>
          <p:cNvPr id="22532"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The node 17 is less than the node 32, so we swap them</a:t>
            </a:r>
          </a:p>
        </p:txBody>
      </p:sp>
    </p:spTree>
    <p:extLst>
      <p:ext uri="{BB962C8B-B14F-4D97-AF65-F5344CB8AC3E}">
        <p14:creationId xmlns:p14="http://schemas.microsoft.com/office/powerpoint/2010/main" val="417458880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10" descr="heap2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6388" y="2492375"/>
            <a:ext cx="3451225" cy="2444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5" name="Rectangle 2"/>
          <p:cNvSpPr>
            <a:spLocks noGrp="1" noChangeArrowheads="1"/>
          </p:cNvSpPr>
          <p:nvPr>
            <p:ph type="title"/>
          </p:nvPr>
        </p:nvSpPr>
        <p:spPr/>
        <p:txBody>
          <a:bodyPr/>
          <a:lstStyle/>
          <a:p>
            <a:r>
              <a:rPr lang="en-US" altLang="en-US">
                <a:latin typeface="Arial" charset="0"/>
                <a:cs typeface="Arial" charset="0"/>
              </a:rPr>
              <a:t>Push</a:t>
            </a:r>
          </a:p>
        </p:txBody>
      </p:sp>
      <p:sp>
        <p:nvSpPr>
          <p:cNvPr id="23556"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The node 17 is less than the node 31; swap them</a:t>
            </a:r>
          </a:p>
        </p:txBody>
      </p:sp>
      <p:sp>
        <p:nvSpPr>
          <p:cNvPr id="2" name="Up Arrow Callout 1"/>
          <p:cNvSpPr/>
          <p:nvPr/>
        </p:nvSpPr>
        <p:spPr>
          <a:xfrm>
            <a:off x="2051720" y="4937126"/>
            <a:ext cx="4114800" cy="892174"/>
          </a:xfrm>
          <a:prstGeom prst="upArrowCallout">
            <a:avLst>
              <a:gd name="adj1" fmla="val 6907"/>
              <a:gd name="adj2" fmla="val 10750"/>
              <a:gd name="adj3" fmla="val 9923"/>
              <a:gd name="adj4" fmla="val 82316"/>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000" dirty="0"/>
              <a:t>31 is smaller than 32 and 39 because 31 was the ancestor of 32 and 39</a:t>
            </a:r>
            <a:endParaRPr lang="zh-CN" altLang="en-US" sz="2000" dirty="0"/>
          </a:p>
        </p:txBody>
      </p:sp>
    </p:spTree>
    <p:extLst>
      <p:ext uri="{BB962C8B-B14F-4D97-AF65-F5344CB8AC3E}">
        <p14:creationId xmlns:p14="http://schemas.microsoft.com/office/powerpoint/2010/main" val="1519940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11" descr="heap2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6388" y="2492375"/>
            <a:ext cx="3451225" cy="2444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79" name="Rectangle 2"/>
          <p:cNvSpPr>
            <a:spLocks noGrp="1" noChangeArrowheads="1"/>
          </p:cNvSpPr>
          <p:nvPr>
            <p:ph type="title"/>
          </p:nvPr>
        </p:nvSpPr>
        <p:spPr/>
        <p:txBody>
          <a:bodyPr/>
          <a:lstStyle/>
          <a:p>
            <a:r>
              <a:rPr lang="en-US" altLang="en-US">
                <a:latin typeface="Arial" charset="0"/>
                <a:cs typeface="Arial" charset="0"/>
              </a:rPr>
              <a:t>Push</a:t>
            </a:r>
          </a:p>
        </p:txBody>
      </p:sp>
      <p:sp>
        <p:nvSpPr>
          <p:cNvPr id="24580"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The node 17 is less than the node 19; swap them</a:t>
            </a:r>
          </a:p>
        </p:txBody>
      </p:sp>
    </p:spTree>
    <p:extLst>
      <p:ext uri="{BB962C8B-B14F-4D97-AF65-F5344CB8AC3E}">
        <p14:creationId xmlns:p14="http://schemas.microsoft.com/office/powerpoint/2010/main" val="20362614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r>
              <a:rPr lang="en-US" altLang="en-US">
                <a:latin typeface="Arial" charset="0"/>
                <a:cs typeface="Arial" charset="0"/>
              </a:rPr>
              <a:t>Background</a:t>
            </a:r>
            <a:endParaRPr lang="en-US" altLang="en-US" sz="4400">
              <a:latin typeface="Arial" charset="0"/>
              <a:cs typeface="Arial" charset="0"/>
            </a:endParaRPr>
          </a:p>
        </p:txBody>
      </p:sp>
      <p:sp>
        <p:nvSpPr>
          <p:cNvPr id="6147"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We have discussed Abstract Lists with explicit linear orders</a:t>
            </a:r>
          </a:p>
          <a:p>
            <a:pPr lvl="1"/>
            <a:r>
              <a:rPr lang="en-US" altLang="en-US" dirty="0">
                <a:latin typeface="Arial" charset="0"/>
                <a:cs typeface="Arial" charset="0"/>
              </a:rPr>
              <a:t>Arrays, linked lists, strings</a:t>
            </a:r>
          </a:p>
          <a:p>
            <a:pPr>
              <a:buFont typeface="Arial" charset="0"/>
              <a:buNone/>
            </a:pPr>
            <a:endParaRPr lang="en-US" altLang="en-US" dirty="0">
              <a:latin typeface="Arial" charset="0"/>
              <a:cs typeface="Arial" charset="0"/>
            </a:endParaRPr>
          </a:p>
          <a:p>
            <a:pPr>
              <a:buFont typeface="Arial" charset="0"/>
              <a:buNone/>
            </a:pPr>
            <a:r>
              <a:rPr lang="en-US" altLang="en-US" dirty="0">
                <a:latin typeface="Arial" charset="0"/>
                <a:cs typeface="Arial" charset="0"/>
              </a:rPr>
              <a:t>	We saw three cases which restricted the operations:</a:t>
            </a:r>
          </a:p>
          <a:p>
            <a:pPr lvl="1"/>
            <a:r>
              <a:rPr lang="en-US" altLang="en-US" dirty="0">
                <a:latin typeface="Arial" charset="0"/>
                <a:cs typeface="Arial" charset="0"/>
              </a:rPr>
              <a:t>Stacks, queues, </a:t>
            </a:r>
            <a:r>
              <a:rPr lang="en-US" altLang="en-US" dirty="0" err="1">
                <a:latin typeface="Arial" charset="0"/>
                <a:cs typeface="Arial" charset="0"/>
              </a:rPr>
              <a:t>deques</a:t>
            </a:r>
            <a:endParaRPr lang="en-US" altLang="en-US" dirty="0">
              <a:latin typeface="Arial" charset="0"/>
              <a:cs typeface="Arial" charset="0"/>
            </a:endParaRPr>
          </a:p>
          <a:p>
            <a:pPr>
              <a:buFont typeface="Arial" charset="0"/>
              <a:buNone/>
            </a:pPr>
            <a:endParaRPr lang="en-US" altLang="en-US" dirty="0">
              <a:latin typeface="Arial" charset="0"/>
              <a:cs typeface="Arial" charset="0"/>
            </a:endParaRPr>
          </a:p>
          <a:p>
            <a:pPr>
              <a:buFont typeface="Arial" charset="0"/>
              <a:buNone/>
            </a:pPr>
            <a:r>
              <a:rPr lang="en-US" altLang="en-US" dirty="0">
                <a:latin typeface="Arial" charset="0"/>
                <a:cs typeface="Arial" charset="0"/>
              </a:rPr>
              <a:t>	Following this, we looked at search trees for storing implicit linear orders:  Abstract Sorted Lists</a:t>
            </a:r>
          </a:p>
          <a:p>
            <a:pPr lvl="1"/>
            <a:r>
              <a:rPr lang="en-US" altLang="en-US" dirty="0">
                <a:latin typeface="Arial" charset="0"/>
                <a:cs typeface="Arial" charset="0"/>
              </a:rPr>
              <a:t>Run times were generally </a:t>
            </a:r>
            <a:r>
              <a:rPr lang="en-US" altLang="en-US" b="1" dirty="0">
                <a:latin typeface="Symbol" pitchFamily="18" charset="2"/>
                <a:cs typeface="Arial" charset="0"/>
              </a:rPr>
              <a:t>Q</a:t>
            </a:r>
            <a:r>
              <a:rPr lang="en-US" altLang="en-US" dirty="0">
                <a:latin typeface="Times New Roman" pitchFamily="18" charset="0"/>
                <a:cs typeface="Times New Roman" pitchFamily="18" charset="0"/>
              </a:rPr>
              <a:t>(ln(</a:t>
            </a:r>
            <a:r>
              <a:rPr lang="en-US" altLang="en-US" i="1" dirty="0">
                <a:latin typeface="Times New Roman" pitchFamily="18" charset="0"/>
                <a:cs typeface="Times New Roman" pitchFamily="18" charset="0"/>
              </a:rPr>
              <a:t>n</a:t>
            </a:r>
            <a:r>
              <a:rPr lang="en-US" altLang="en-US" dirty="0">
                <a:latin typeface="Times New Roman" pitchFamily="18" charset="0"/>
                <a:cs typeface="Times New Roman" pitchFamily="18" charset="0"/>
              </a:rPr>
              <a:t>))</a:t>
            </a:r>
          </a:p>
          <a:p>
            <a:pPr>
              <a:buFont typeface="Arial" charset="0"/>
              <a:buNone/>
            </a:pPr>
            <a:endParaRPr lang="en-US" altLang="en-US" dirty="0">
              <a:latin typeface="Arial" charset="0"/>
              <a:cs typeface="Arial" charset="0"/>
            </a:endParaRPr>
          </a:p>
          <a:p>
            <a:pPr>
              <a:buFont typeface="Arial" charset="0"/>
              <a:buNone/>
            </a:pPr>
            <a:r>
              <a:rPr lang="en-US" altLang="en-US" dirty="0">
                <a:latin typeface="Arial" charset="0"/>
                <a:cs typeface="Arial" charset="0"/>
              </a:rPr>
              <a:t>	We will now look at a  restriction on an implicit linear ordering:</a:t>
            </a:r>
          </a:p>
          <a:p>
            <a:pPr lvl="1"/>
            <a:r>
              <a:rPr lang="en-US" altLang="en-US" dirty="0">
                <a:latin typeface="Arial" charset="0"/>
                <a:cs typeface="Arial" charset="0"/>
              </a:rPr>
              <a:t>Priority queues</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en-US" altLang="en-US">
                <a:latin typeface="Arial" charset="0"/>
                <a:cs typeface="Arial" charset="0"/>
              </a:rPr>
              <a:t>Push</a:t>
            </a:r>
          </a:p>
        </p:txBody>
      </p:sp>
      <p:sp>
        <p:nvSpPr>
          <p:cNvPr id="25603"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The node 17 is greater than 12 so we are finished</a:t>
            </a:r>
          </a:p>
          <a:p>
            <a:pPr>
              <a:buFontTx/>
              <a:buNone/>
            </a:pPr>
            <a:endParaRPr lang="en-US" altLang="en-US">
              <a:latin typeface="Arial" charset="0"/>
              <a:cs typeface="Arial" charset="0"/>
            </a:endParaRPr>
          </a:p>
        </p:txBody>
      </p:sp>
      <p:pic>
        <p:nvPicPr>
          <p:cNvPr id="25604" name="Picture 4" descr="heap2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6388" y="2492375"/>
            <a:ext cx="3451225" cy="2444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0160756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r>
              <a:rPr lang="en-US" altLang="en-US">
                <a:latin typeface="Arial" charset="0"/>
                <a:cs typeface="Arial" charset="0"/>
              </a:rPr>
              <a:t>Push</a:t>
            </a:r>
          </a:p>
        </p:txBody>
      </p:sp>
      <p:sp>
        <p:nvSpPr>
          <p:cNvPr id="26627"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This process is called </a:t>
            </a:r>
            <a:r>
              <a:rPr lang="en-US" altLang="en-US" i="1" dirty="0">
                <a:latin typeface="Arial" charset="0"/>
                <a:cs typeface="Arial" charset="0"/>
              </a:rPr>
              <a:t>percolation</a:t>
            </a:r>
            <a:r>
              <a:rPr lang="en-US" altLang="en-US" dirty="0">
                <a:latin typeface="Arial" charset="0"/>
                <a:cs typeface="Arial" charset="0"/>
              </a:rPr>
              <a:t>, that is, the lighter (smaller) objects move up from the bottom of the min-heap</a:t>
            </a:r>
          </a:p>
          <a:p>
            <a:pPr>
              <a:buFontTx/>
              <a:buNone/>
            </a:pPr>
            <a:endParaRPr lang="en-US" altLang="en-US" dirty="0">
              <a:latin typeface="Arial" charset="0"/>
              <a:cs typeface="Arial" charset="0"/>
            </a:endParaRPr>
          </a:p>
        </p:txBody>
      </p:sp>
    </p:spTree>
    <p:extLst>
      <p:ext uri="{BB962C8B-B14F-4D97-AF65-F5344CB8AC3E}">
        <p14:creationId xmlns:p14="http://schemas.microsoft.com/office/powerpoint/2010/main" val="196465506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r>
              <a:rPr lang="en-US" altLang="en-US">
                <a:latin typeface="Arial" charset="0"/>
                <a:cs typeface="Arial" charset="0"/>
              </a:rPr>
              <a:t>Implementations</a:t>
            </a:r>
            <a:endParaRPr lang="en-US" altLang="en-US" sz="4400">
              <a:latin typeface="Arial" charset="0"/>
              <a:cs typeface="Arial" charset="0"/>
            </a:endParaRPr>
          </a:p>
        </p:txBody>
      </p:sp>
      <p:sp>
        <p:nvSpPr>
          <p:cNvPr id="27651"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With binary search trees, we introduced the concept of </a:t>
            </a:r>
            <a:r>
              <a:rPr lang="en-US" altLang="en-US" i="1">
                <a:latin typeface="Arial" charset="0"/>
                <a:cs typeface="Arial" charset="0"/>
              </a:rPr>
              <a:t>balance</a:t>
            </a:r>
            <a:endParaRPr lang="en-US" altLang="en-US">
              <a:latin typeface="Arial" charset="0"/>
              <a:cs typeface="Arial" charset="0"/>
            </a:endParaRPr>
          </a:p>
          <a:p>
            <a:pPr>
              <a:buFont typeface="Arial" charset="0"/>
              <a:buNone/>
            </a:pPr>
            <a:endParaRPr lang="en-US" altLang="en-US">
              <a:latin typeface="Arial" charset="0"/>
              <a:cs typeface="Arial" charset="0"/>
            </a:endParaRPr>
          </a:p>
          <a:p>
            <a:pPr>
              <a:buFont typeface="Arial" charset="0"/>
              <a:buNone/>
            </a:pPr>
            <a:r>
              <a:rPr lang="en-US" altLang="en-US">
                <a:latin typeface="Arial" charset="0"/>
                <a:cs typeface="Arial" charset="0"/>
              </a:rPr>
              <a:t>	From this, we looked at:</a:t>
            </a:r>
          </a:p>
          <a:p>
            <a:pPr lvl="1"/>
            <a:r>
              <a:rPr lang="en-US" altLang="en-US">
                <a:latin typeface="Arial" charset="0"/>
                <a:cs typeface="Arial" charset="0"/>
              </a:rPr>
              <a:t>AVL Trees</a:t>
            </a:r>
          </a:p>
          <a:p>
            <a:pPr lvl="1"/>
            <a:r>
              <a:rPr lang="en-US" altLang="en-US">
                <a:latin typeface="Arial" charset="0"/>
                <a:cs typeface="Arial" charset="0"/>
              </a:rPr>
              <a:t>B-Trees</a:t>
            </a:r>
          </a:p>
          <a:p>
            <a:pPr lvl="1"/>
            <a:r>
              <a:rPr lang="en-US" altLang="en-US">
                <a:latin typeface="Arial" charset="0"/>
                <a:cs typeface="Arial" charset="0"/>
              </a:rPr>
              <a:t>Red-black Trees (not course material)</a:t>
            </a:r>
          </a:p>
          <a:p>
            <a:pPr>
              <a:buFont typeface="Arial" charset="0"/>
              <a:buNone/>
            </a:pPr>
            <a:endParaRPr lang="en-US" altLang="en-US">
              <a:latin typeface="Arial" charset="0"/>
              <a:cs typeface="Arial" charset="0"/>
            </a:endParaRPr>
          </a:p>
          <a:p>
            <a:pPr>
              <a:buFont typeface="Arial" charset="0"/>
              <a:buNone/>
            </a:pPr>
            <a:r>
              <a:rPr lang="en-US" altLang="en-US">
                <a:latin typeface="Arial" charset="0"/>
                <a:cs typeface="Arial" charset="0"/>
              </a:rPr>
              <a:t>	How can we determine where to insert so as to keep balance?</a:t>
            </a:r>
          </a:p>
        </p:txBody>
      </p:sp>
    </p:spTree>
    <p:extLst>
      <p:ext uri="{BB962C8B-B14F-4D97-AF65-F5344CB8AC3E}">
        <p14:creationId xmlns:p14="http://schemas.microsoft.com/office/powerpoint/2010/main" val="166912299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5" descr="C:\Users\dwharder\Desktop\variants - Copy.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297153" y="1992545"/>
            <a:ext cx="3523319" cy="41007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r>
              <a:rPr lang="en-US" altLang="en-US" dirty="0">
                <a:latin typeface="Arial" charset="0"/>
                <a:cs typeface="Arial" charset="0"/>
              </a:rPr>
              <a:t>Time Complexity</a:t>
            </a:r>
            <a:endParaRPr lang="zh-CN" altLang="en-US" dirty="0"/>
          </a:p>
        </p:txBody>
      </p:sp>
      <p:sp>
        <p:nvSpPr>
          <p:cNvPr id="3" name="Content Placeholder 2"/>
          <p:cNvSpPr>
            <a:spLocks noGrp="1"/>
          </p:cNvSpPr>
          <p:nvPr>
            <p:ph idx="1"/>
          </p:nvPr>
        </p:nvSpPr>
        <p:spPr/>
        <p:txBody>
          <a:bodyPr/>
          <a:lstStyle/>
          <a:p>
            <a:r>
              <a:rPr lang="en-US" altLang="zh-CN" dirty="0"/>
              <a:t>Time complexity of pop and push?</a:t>
            </a:r>
          </a:p>
          <a:p>
            <a:pPr lvl="1"/>
            <a:r>
              <a:rPr lang="en-US" altLang="zh-CN" dirty="0"/>
              <a:t>O(</a:t>
            </a:r>
            <a:r>
              <a:rPr lang="en-US" altLang="zh-CN" i="1" dirty="0"/>
              <a:t>n</a:t>
            </a:r>
            <a:r>
              <a:rPr lang="en-US" altLang="zh-CN" dirty="0"/>
              <a:t>)</a:t>
            </a:r>
          </a:p>
          <a:p>
            <a:pPr lvl="1"/>
            <a:r>
              <a:rPr lang="en-US" altLang="zh-CN" dirty="0"/>
              <a:t>Worst case: the binary tree is highly </a:t>
            </a:r>
            <a:br>
              <a:rPr lang="en-US" altLang="zh-CN" dirty="0"/>
            </a:br>
            <a:r>
              <a:rPr lang="en-US" altLang="zh-CN" dirty="0"/>
              <a:t>unbalanced</a:t>
            </a:r>
          </a:p>
          <a:p>
            <a:endParaRPr lang="en-US" altLang="zh-CN" dirty="0"/>
          </a:p>
          <a:p>
            <a:r>
              <a:rPr lang="en-US" altLang="zh-CN" dirty="0"/>
              <a:t>Can we do better?</a:t>
            </a:r>
          </a:p>
          <a:p>
            <a:pPr lvl="1"/>
            <a:r>
              <a:rPr lang="en-US" altLang="zh-CN" dirty="0"/>
              <a:t>Keep balance of the binary tree</a:t>
            </a:r>
            <a:endParaRPr lang="zh-CN" altLang="en-US" dirty="0"/>
          </a:p>
        </p:txBody>
      </p:sp>
    </p:spTree>
    <p:extLst>
      <p:ext uri="{BB962C8B-B14F-4D97-AF65-F5344CB8AC3E}">
        <p14:creationId xmlns:p14="http://schemas.microsoft.com/office/powerpoint/2010/main" val="3316752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r>
              <a:rPr lang="en-US" altLang="en-US" dirty="0">
                <a:latin typeface="Arial" charset="0"/>
                <a:cs typeface="Arial" charset="0"/>
              </a:rPr>
              <a:t>Balance</a:t>
            </a:r>
          </a:p>
        </p:txBody>
      </p:sp>
      <p:sp>
        <p:nvSpPr>
          <p:cNvPr id="28675"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There are multiple means of keeping balance with binary heaps:</a:t>
            </a:r>
          </a:p>
          <a:p>
            <a:pPr lvl="1"/>
            <a:r>
              <a:rPr lang="en-US" altLang="en-US" dirty="0">
                <a:latin typeface="Arial" charset="0"/>
                <a:cs typeface="Arial" charset="0"/>
              </a:rPr>
              <a:t>Complete binary trees</a:t>
            </a:r>
          </a:p>
          <a:p>
            <a:pPr lvl="1"/>
            <a:r>
              <a:rPr lang="en-US" altLang="en-US" dirty="0">
                <a:latin typeface="Arial" charset="0"/>
                <a:cs typeface="Arial" charset="0"/>
              </a:rPr>
              <a:t>Leftist heaps</a:t>
            </a:r>
          </a:p>
          <a:p>
            <a:pPr lvl="1"/>
            <a:r>
              <a:rPr lang="en-US" altLang="en-US" dirty="0">
                <a:latin typeface="Arial" charset="0"/>
                <a:cs typeface="Arial" charset="0"/>
              </a:rPr>
              <a:t>Skew heaps</a:t>
            </a:r>
          </a:p>
          <a:p>
            <a:pPr>
              <a:buFont typeface="Arial" charset="0"/>
              <a:buNone/>
            </a:pPr>
            <a:endParaRPr lang="en-US" altLang="en-US" dirty="0">
              <a:latin typeface="Arial" charset="0"/>
              <a:cs typeface="Arial" charset="0"/>
            </a:endParaRPr>
          </a:p>
          <a:p>
            <a:pPr>
              <a:buFont typeface="Arial" charset="0"/>
              <a:buNone/>
            </a:pPr>
            <a:r>
              <a:rPr lang="en-US" altLang="en-US" dirty="0">
                <a:latin typeface="Arial" charset="0"/>
                <a:cs typeface="Arial" charset="0"/>
              </a:rPr>
              <a:t>	We will look at using </a:t>
            </a:r>
            <a:r>
              <a:rPr lang="en-US" altLang="en-US" dirty="0">
                <a:solidFill>
                  <a:srgbClr val="FF0000"/>
                </a:solidFill>
                <a:latin typeface="Arial" charset="0"/>
                <a:cs typeface="Arial" charset="0"/>
              </a:rPr>
              <a:t>complete binary trees</a:t>
            </a:r>
          </a:p>
          <a:p>
            <a:pPr lvl="1"/>
            <a:r>
              <a:rPr lang="en-US" altLang="en-US" dirty="0">
                <a:latin typeface="Arial" charset="0"/>
                <a:cs typeface="Arial" charset="0"/>
              </a:rPr>
              <a:t>It has optimal memory characteristics but sub-optimal run-time characteristics</a:t>
            </a:r>
          </a:p>
        </p:txBody>
      </p:sp>
      <p:sp>
        <p:nvSpPr>
          <p:cNvPr id="2" name="Rounded Rectangular Callout 1"/>
          <p:cNvSpPr/>
          <p:nvPr/>
        </p:nvSpPr>
        <p:spPr>
          <a:xfrm>
            <a:off x="4860032" y="2348880"/>
            <a:ext cx="3168352" cy="828672"/>
          </a:xfrm>
          <a:prstGeom prst="wedgeRoundRectCallout">
            <a:avLst>
              <a:gd name="adj1" fmla="val -30950"/>
              <a:gd name="adj2" fmla="val 68663"/>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2000" dirty="0"/>
              <a:t>This defines the actual “binary heap”</a:t>
            </a:r>
            <a:endParaRPr lang="zh-CN" altLang="en-US" sz="2000" dirty="0"/>
          </a:p>
        </p:txBody>
      </p:sp>
    </p:spTree>
    <p:extLst>
      <p:ext uri="{BB962C8B-B14F-4D97-AF65-F5344CB8AC3E}">
        <p14:creationId xmlns:p14="http://schemas.microsoft.com/office/powerpoint/2010/main" val="3518698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675">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8675">
                                            <p:txEl>
                                              <p:pRg st="6" end="6"/>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r>
              <a:rPr lang="en-US" altLang="en-US">
                <a:latin typeface="Arial" charset="0"/>
                <a:cs typeface="Arial" charset="0"/>
              </a:rPr>
              <a:t>Complete Trees</a:t>
            </a:r>
          </a:p>
        </p:txBody>
      </p:sp>
      <p:sp>
        <p:nvSpPr>
          <p:cNvPr id="29699"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By using complete binary trees, we will be able to maintain, with minimal effort, the complete tree structure</a:t>
            </a:r>
          </a:p>
          <a:p>
            <a:pPr>
              <a:buFont typeface="Arial" charset="0"/>
              <a:buNone/>
            </a:pPr>
            <a:endParaRPr lang="en-US" altLang="en-US">
              <a:latin typeface="Arial" charset="0"/>
              <a:cs typeface="Arial" charset="0"/>
            </a:endParaRPr>
          </a:p>
          <a:p>
            <a:pPr>
              <a:buFont typeface="Arial" charset="0"/>
              <a:buNone/>
            </a:pPr>
            <a:r>
              <a:rPr lang="en-US" altLang="en-US">
                <a:latin typeface="Arial" charset="0"/>
                <a:cs typeface="Arial" charset="0"/>
              </a:rPr>
              <a:t>	We have already seen</a:t>
            </a:r>
          </a:p>
          <a:p>
            <a:pPr lvl="1"/>
            <a:r>
              <a:rPr lang="en-US" altLang="en-US">
                <a:latin typeface="Arial" charset="0"/>
                <a:cs typeface="Arial" charset="0"/>
              </a:rPr>
              <a:t>It is easy to store a complete tree as an array</a:t>
            </a:r>
          </a:p>
          <a:p>
            <a:pPr>
              <a:buFont typeface="Arial" charset="0"/>
              <a:buNone/>
            </a:pPr>
            <a:endParaRPr lang="en-US" altLang="en-US">
              <a:latin typeface="Arial" charset="0"/>
              <a:cs typeface="Arial" charset="0"/>
            </a:endParaRPr>
          </a:p>
          <a:p>
            <a:pPr>
              <a:buFont typeface="Arial" charset="0"/>
              <a:buNone/>
            </a:pPr>
            <a:r>
              <a:rPr lang="en-US" altLang="en-US">
                <a:latin typeface="Arial" charset="0"/>
                <a:cs typeface="Arial" charset="0"/>
              </a:rPr>
              <a:t>	If we can store a heap of size </a:t>
            </a:r>
            <a:r>
              <a:rPr lang="en-US" altLang="en-US" i="1">
                <a:latin typeface="Times New Roman" pitchFamily="18" charset="0"/>
                <a:cs typeface="Arial" charset="0"/>
              </a:rPr>
              <a:t>n</a:t>
            </a:r>
            <a:r>
              <a:rPr lang="en-US" altLang="en-US">
                <a:latin typeface="Arial" charset="0"/>
                <a:cs typeface="Arial" charset="0"/>
              </a:rPr>
              <a:t> as an array of size </a:t>
            </a:r>
            <a:r>
              <a:rPr lang="en-US" altLang="en-US" b="1">
                <a:latin typeface="Symbol" pitchFamily="18" charset="2"/>
                <a:cs typeface="Arial" charset="0"/>
              </a:rPr>
              <a:t>Q</a:t>
            </a:r>
            <a:r>
              <a:rPr lang="en-US" altLang="en-US">
                <a:latin typeface="Times New Roman" pitchFamily="18" charset="0"/>
                <a:cs typeface="Arial" charset="0"/>
              </a:rPr>
              <a:t>(</a:t>
            </a:r>
            <a:r>
              <a:rPr lang="en-US" altLang="en-US" i="1">
                <a:latin typeface="Times New Roman" pitchFamily="18" charset="0"/>
                <a:cs typeface="Arial" charset="0"/>
              </a:rPr>
              <a:t>n</a:t>
            </a:r>
            <a:r>
              <a:rPr lang="en-US" altLang="en-US">
                <a:latin typeface="Times New Roman" pitchFamily="18" charset="0"/>
                <a:cs typeface="Arial" charset="0"/>
              </a:rPr>
              <a:t>)</a:t>
            </a:r>
            <a:r>
              <a:rPr lang="en-US" altLang="en-US">
                <a:latin typeface="Arial" charset="0"/>
                <a:cs typeface="Arial" charset="0"/>
              </a:rPr>
              <a:t>, this would be great!</a:t>
            </a:r>
          </a:p>
        </p:txBody>
      </p:sp>
    </p:spTree>
    <p:extLst>
      <p:ext uri="{BB962C8B-B14F-4D97-AF65-F5344CB8AC3E}">
        <p14:creationId xmlns:p14="http://schemas.microsoft.com/office/powerpoint/2010/main" val="81484437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r>
              <a:rPr lang="en-US" altLang="en-US">
                <a:latin typeface="Arial" charset="0"/>
                <a:cs typeface="Arial" charset="0"/>
              </a:rPr>
              <a:t>Complete Trees</a:t>
            </a:r>
          </a:p>
        </p:txBody>
      </p:sp>
      <p:sp>
        <p:nvSpPr>
          <p:cNvPr id="30723"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For example, the previous heap may be represented as the following (non-unique!) complete tree:</a:t>
            </a:r>
          </a:p>
        </p:txBody>
      </p:sp>
      <p:pic>
        <p:nvPicPr>
          <p:cNvPr id="30724" name="Picture 4" descr="heap3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41563" y="2565400"/>
            <a:ext cx="4462462" cy="2444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7116987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r>
              <a:rPr lang="en-US" altLang="en-US">
                <a:latin typeface="Arial" charset="0"/>
                <a:cs typeface="Arial" charset="0"/>
              </a:rPr>
              <a:t>Complete Trees:  Push</a:t>
            </a:r>
          </a:p>
        </p:txBody>
      </p:sp>
      <p:sp>
        <p:nvSpPr>
          <p:cNvPr id="31747"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If we insert into a complete tree, we need only place the new node as a leaf node in the appropriate location and percolate up</a:t>
            </a:r>
          </a:p>
        </p:txBody>
      </p:sp>
      <p:pic>
        <p:nvPicPr>
          <p:cNvPr id="31748" name="Picture 4" descr="heap3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41563" y="2565400"/>
            <a:ext cx="4462462" cy="2444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49" name="Oval 7"/>
          <p:cNvSpPr>
            <a:spLocks noChangeArrowheads="1"/>
          </p:cNvSpPr>
          <p:nvPr/>
        </p:nvSpPr>
        <p:spPr bwMode="auto">
          <a:xfrm>
            <a:off x="2644718" y="4722813"/>
            <a:ext cx="287337" cy="288925"/>
          </a:xfrm>
          <a:prstGeom prst="ellipse">
            <a:avLst/>
          </a:pr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endParaRPr lang="en-CA" altLang="en-US" sz="1800"/>
          </a:p>
        </p:txBody>
      </p:sp>
    </p:spTree>
    <p:extLst>
      <p:ext uri="{BB962C8B-B14F-4D97-AF65-F5344CB8AC3E}">
        <p14:creationId xmlns:p14="http://schemas.microsoft.com/office/powerpoint/2010/main" val="88509948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r>
              <a:rPr lang="en-US" altLang="en-US">
                <a:latin typeface="Arial" charset="0"/>
                <a:cs typeface="Arial" charset="0"/>
              </a:rPr>
              <a:t>Complete Trees:  Push</a:t>
            </a:r>
          </a:p>
        </p:txBody>
      </p:sp>
      <p:sp>
        <p:nvSpPr>
          <p:cNvPr id="32771"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For example, push 25:</a:t>
            </a:r>
          </a:p>
        </p:txBody>
      </p:sp>
      <p:pic>
        <p:nvPicPr>
          <p:cNvPr id="32772" name="Picture 4" descr="heap3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41563" y="2565400"/>
            <a:ext cx="4462462" cy="2444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773" name="Picture 5" descr="heap3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41563" y="2565400"/>
            <a:ext cx="4462462" cy="2444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8330997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Picture 8" descr="C:\Users\dwharder\Desktop\ax.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47913" y="2565400"/>
            <a:ext cx="4462462" cy="2447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5" name="Rectangle 2"/>
          <p:cNvSpPr>
            <a:spLocks noGrp="1" noChangeArrowheads="1"/>
          </p:cNvSpPr>
          <p:nvPr>
            <p:ph type="title"/>
          </p:nvPr>
        </p:nvSpPr>
        <p:spPr/>
        <p:txBody>
          <a:bodyPr/>
          <a:lstStyle/>
          <a:p>
            <a:r>
              <a:rPr lang="en-US" altLang="en-US">
                <a:latin typeface="Arial" charset="0"/>
                <a:cs typeface="Arial" charset="0"/>
              </a:rPr>
              <a:t>Complete Trees:  Push</a:t>
            </a:r>
          </a:p>
        </p:txBody>
      </p:sp>
      <p:sp>
        <p:nvSpPr>
          <p:cNvPr id="33796"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We have to percolate 25 up into its appropriate location</a:t>
            </a:r>
          </a:p>
          <a:p>
            <a:pPr lvl="1"/>
            <a:r>
              <a:rPr lang="en-US" altLang="en-US">
                <a:latin typeface="Arial" charset="0"/>
                <a:cs typeface="Arial" charset="0"/>
              </a:rPr>
              <a:t>The resulting heap is still a complete tree</a:t>
            </a:r>
          </a:p>
        </p:txBody>
      </p:sp>
    </p:spTree>
    <p:extLst>
      <p:ext uri="{BB962C8B-B14F-4D97-AF65-F5344CB8AC3E}">
        <p14:creationId xmlns:p14="http://schemas.microsoft.com/office/powerpoint/2010/main" val="9843107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en-US">
                <a:latin typeface="Arial" charset="0"/>
                <a:cs typeface="Arial" charset="0"/>
              </a:rPr>
              <a:t>Definition</a:t>
            </a:r>
            <a:endParaRPr lang="en-US" altLang="en-US" sz="4400">
              <a:latin typeface="Arial" charset="0"/>
              <a:cs typeface="Arial" charset="0"/>
            </a:endParaRPr>
          </a:p>
        </p:txBody>
      </p:sp>
      <p:sp>
        <p:nvSpPr>
          <p:cNvPr id="7171"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Queues</a:t>
            </a:r>
          </a:p>
          <a:p>
            <a:pPr lvl="1"/>
            <a:r>
              <a:rPr lang="en-US" altLang="en-US" dirty="0">
                <a:latin typeface="Arial" charset="0"/>
                <a:cs typeface="Arial" charset="0"/>
              </a:rPr>
              <a:t>The order may be summarized by </a:t>
            </a:r>
            <a:r>
              <a:rPr lang="en-US" altLang="en-US" i="1" dirty="0">
                <a:latin typeface="Arial" charset="0"/>
                <a:cs typeface="Arial" charset="0"/>
              </a:rPr>
              <a:t>first in, first out</a:t>
            </a:r>
            <a:endParaRPr lang="en-US" altLang="en-US" dirty="0">
              <a:latin typeface="Arial" charset="0"/>
              <a:cs typeface="Arial" charset="0"/>
            </a:endParaRPr>
          </a:p>
          <a:p>
            <a:pPr>
              <a:buFont typeface="Arial" charset="0"/>
              <a:buNone/>
            </a:pPr>
            <a:endParaRPr lang="en-US" altLang="en-US" dirty="0">
              <a:latin typeface="Arial" charset="0"/>
              <a:cs typeface="Arial" charset="0"/>
            </a:endParaRPr>
          </a:p>
          <a:p>
            <a:pPr>
              <a:buFont typeface="Arial" charset="0"/>
              <a:buNone/>
            </a:pPr>
            <a:r>
              <a:rPr lang="en-US" altLang="en-US" dirty="0">
                <a:latin typeface="Arial" charset="0"/>
                <a:cs typeface="Arial" charset="0"/>
              </a:rPr>
              <a:t>	Priority queues</a:t>
            </a:r>
          </a:p>
          <a:p>
            <a:pPr lvl="1"/>
            <a:r>
              <a:rPr lang="en-US" altLang="en-US" dirty="0">
                <a:latin typeface="Arial" charset="0"/>
                <a:cs typeface="Arial" charset="0"/>
              </a:rPr>
              <a:t>Each object is associated with a priority</a:t>
            </a:r>
          </a:p>
          <a:p>
            <a:pPr lvl="2"/>
            <a:r>
              <a:rPr lang="en-US" altLang="en-US" sz="1800" dirty="0">
                <a:latin typeface="Arial" charset="0"/>
                <a:cs typeface="Arial" charset="0"/>
              </a:rPr>
              <a:t>The value </a:t>
            </a:r>
            <a:r>
              <a:rPr lang="en-US" altLang="en-US" sz="1800" dirty="0">
                <a:latin typeface="Times New Roman" pitchFamily="18" charset="0"/>
                <a:cs typeface="Arial" charset="0"/>
              </a:rPr>
              <a:t>0</a:t>
            </a:r>
            <a:r>
              <a:rPr lang="en-US" altLang="en-US" sz="1800" dirty="0">
                <a:latin typeface="Arial" charset="0"/>
                <a:cs typeface="Arial" charset="0"/>
              </a:rPr>
              <a:t> has the </a:t>
            </a:r>
            <a:r>
              <a:rPr lang="en-US" altLang="en-US" sz="1800" i="1" dirty="0">
                <a:latin typeface="Arial" charset="0"/>
                <a:cs typeface="Arial" charset="0"/>
              </a:rPr>
              <a:t>highest</a:t>
            </a:r>
            <a:r>
              <a:rPr lang="en-US" altLang="en-US" sz="1800" dirty="0">
                <a:latin typeface="Arial" charset="0"/>
                <a:cs typeface="Arial" charset="0"/>
              </a:rPr>
              <a:t> priority, and</a:t>
            </a:r>
          </a:p>
          <a:p>
            <a:pPr lvl="2"/>
            <a:r>
              <a:rPr lang="en-US" altLang="en-US" sz="1800" dirty="0">
                <a:latin typeface="Arial" charset="0"/>
                <a:cs typeface="Arial" charset="0"/>
              </a:rPr>
              <a:t>The higher the number, the lower the priority</a:t>
            </a:r>
          </a:p>
          <a:p>
            <a:pPr lvl="1"/>
            <a:r>
              <a:rPr lang="en-US" altLang="en-US" dirty="0">
                <a:latin typeface="Arial" charset="0"/>
                <a:cs typeface="Arial" charset="0"/>
              </a:rPr>
              <a:t>We pop the object which has the highest priority</a:t>
            </a:r>
          </a:p>
          <a:p>
            <a:endParaRPr lang="en-US" altLang="en-US" dirty="0">
              <a:latin typeface="Arial" charset="0"/>
              <a:cs typeface="Arial"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p:cNvSpPr>
            <a:spLocks noGrp="1"/>
          </p:cNvSpPr>
          <p:nvPr>
            <p:ph type="title"/>
          </p:nvPr>
        </p:nvSpPr>
        <p:spPr/>
        <p:txBody>
          <a:bodyPr/>
          <a:lstStyle/>
          <a:p>
            <a:r>
              <a:rPr lang="en-CA" altLang="en-US">
                <a:latin typeface="Arial" charset="0"/>
                <a:cs typeface="Arial" charset="0"/>
              </a:rPr>
              <a:t>Complete Trees:  Pop</a:t>
            </a:r>
          </a:p>
        </p:txBody>
      </p:sp>
      <p:sp>
        <p:nvSpPr>
          <p:cNvPr id="34819" name="Content Placeholder 2"/>
          <p:cNvSpPr>
            <a:spLocks noGrp="1"/>
          </p:cNvSpPr>
          <p:nvPr>
            <p:ph idx="1"/>
          </p:nvPr>
        </p:nvSpPr>
        <p:spPr/>
        <p:txBody>
          <a:bodyPr/>
          <a:lstStyle/>
          <a:p>
            <a:pPr>
              <a:buFont typeface="Arial" charset="0"/>
              <a:buNone/>
            </a:pPr>
            <a:r>
              <a:rPr lang="en-CA" altLang="en-US">
                <a:latin typeface="Arial" charset="0"/>
                <a:cs typeface="Arial" charset="0"/>
              </a:rPr>
              <a:t>	Suppose we want to pop the top entry:  12</a:t>
            </a:r>
          </a:p>
        </p:txBody>
      </p:sp>
      <p:pic>
        <p:nvPicPr>
          <p:cNvPr id="34820" name="Picture 10" descr="C:\Users\dwharder\Desktop\xx.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47913" y="2565400"/>
            <a:ext cx="4462462" cy="2447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8646983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lstStyle/>
          <a:p>
            <a:r>
              <a:rPr lang="en-US" altLang="en-US">
                <a:latin typeface="Arial" charset="0"/>
                <a:cs typeface="Arial" charset="0"/>
              </a:rPr>
              <a:t>Complete Trees:  Pop</a:t>
            </a:r>
          </a:p>
        </p:txBody>
      </p:sp>
      <p:sp>
        <p:nvSpPr>
          <p:cNvPr id="35843"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Percolating up creates a hole leading to a non-complete tree</a:t>
            </a:r>
          </a:p>
        </p:txBody>
      </p:sp>
      <p:pic>
        <p:nvPicPr>
          <p:cNvPr id="35844" name="Picture 9" descr="C:\Users\dwharder\Desktop\az.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44738" y="2276475"/>
            <a:ext cx="4462462" cy="273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5953921" y="5198824"/>
            <a:ext cx="1706557" cy="369332"/>
          </a:xfrm>
          <a:prstGeom prst="rect">
            <a:avLst/>
          </a:prstGeom>
          <a:noFill/>
        </p:spPr>
        <p:txBody>
          <a:bodyPr wrap="none" rtlCol="0">
            <a:spAutoFit/>
          </a:bodyPr>
          <a:lstStyle/>
          <a:p>
            <a:r>
              <a:rPr lang="en-US" altLang="zh-CN" i="1" dirty="0"/>
              <a:t>What’s wrong?</a:t>
            </a:r>
            <a:endParaRPr lang="zh-CN" altLang="en-US" i="1" dirty="0"/>
          </a:p>
        </p:txBody>
      </p:sp>
    </p:spTree>
    <p:extLst>
      <p:ext uri="{BB962C8B-B14F-4D97-AF65-F5344CB8AC3E}">
        <p14:creationId xmlns:p14="http://schemas.microsoft.com/office/powerpoint/2010/main" val="1199120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p:cNvSpPr>
          <p:nvPr>
            <p:ph type="title"/>
          </p:nvPr>
        </p:nvSpPr>
        <p:spPr/>
        <p:txBody>
          <a:bodyPr/>
          <a:lstStyle/>
          <a:p>
            <a:r>
              <a:rPr lang="en-US" altLang="en-US">
                <a:latin typeface="Arial" charset="0"/>
                <a:cs typeface="Arial" charset="0"/>
              </a:rPr>
              <a:t>Complete Trees:  Pop</a:t>
            </a:r>
            <a:endParaRPr lang="en-CA" altLang="en-US">
              <a:latin typeface="Arial" charset="0"/>
              <a:cs typeface="Arial" charset="0"/>
            </a:endParaRPr>
          </a:p>
        </p:txBody>
      </p:sp>
      <p:sp>
        <p:nvSpPr>
          <p:cNvPr id="36867" name="Content Placeholder 2"/>
          <p:cNvSpPr>
            <a:spLocks noGrp="1"/>
          </p:cNvSpPr>
          <p:nvPr>
            <p:ph idx="1"/>
          </p:nvPr>
        </p:nvSpPr>
        <p:spPr/>
        <p:txBody>
          <a:bodyPr/>
          <a:lstStyle/>
          <a:p>
            <a:pPr>
              <a:buFont typeface="Arial" charset="0"/>
              <a:buNone/>
            </a:pPr>
            <a:r>
              <a:rPr lang="en-CA" altLang="en-US" dirty="0">
                <a:latin typeface="Arial" charset="0"/>
                <a:cs typeface="Arial" charset="0"/>
              </a:rPr>
              <a:t>	Instead, copy the last entry in the heap to the root</a:t>
            </a:r>
          </a:p>
        </p:txBody>
      </p:sp>
      <p:pic>
        <p:nvPicPr>
          <p:cNvPr id="36868" name="Picture 7" descr="C:\Users\dwharder\Desktop\aa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47913" y="2279650"/>
            <a:ext cx="4462462" cy="273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4722162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0" name="Picture 8" descr="C:\Users\dwharder\Desktop\aa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47913" y="2279650"/>
            <a:ext cx="4462462" cy="273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891" name="Title 1"/>
          <p:cNvSpPr>
            <a:spLocks noGrp="1"/>
          </p:cNvSpPr>
          <p:nvPr>
            <p:ph type="title"/>
          </p:nvPr>
        </p:nvSpPr>
        <p:spPr/>
        <p:txBody>
          <a:bodyPr/>
          <a:lstStyle/>
          <a:p>
            <a:r>
              <a:rPr lang="en-US" altLang="en-US">
                <a:latin typeface="Arial" charset="0"/>
                <a:cs typeface="Arial" charset="0"/>
              </a:rPr>
              <a:t>Complete Trees:  Pop</a:t>
            </a:r>
            <a:endParaRPr lang="en-CA" altLang="en-US">
              <a:latin typeface="Arial" charset="0"/>
              <a:cs typeface="Arial" charset="0"/>
            </a:endParaRPr>
          </a:p>
        </p:txBody>
      </p:sp>
      <p:sp>
        <p:nvSpPr>
          <p:cNvPr id="37892" name="Content Placeholder 2"/>
          <p:cNvSpPr>
            <a:spLocks noGrp="1"/>
          </p:cNvSpPr>
          <p:nvPr>
            <p:ph idx="1"/>
          </p:nvPr>
        </p:nvSpPr>
        <p:spPr/>
        <p:txBody>
          <a:bodyPr/>
          <a:lstStyle/>
          <a:p>
            <a:pPr>
              <a:buFont typeface="Arial" charset="0"/>
              <a:buNone/>
            </a:pPr>
            <a:r>
              <a:rPr lang="en-CA" altLang="en-US">
                <a:latin typeface="Arial" charset="0"/>
                <a:cs typeface="Arial" charset="0"/>
              </a:rPr>
              <a:t>	Now, percolate 36 down swapping it with the smallest of its children</a:t>
            </a:r>
          </a:p>
          <a:p>
            <a:pPr lvl="1"/>
            <a:r>
              <a:rPr lang="en-CA" altLang="en-US">
                <a:latin typeface="Arial" charset="0"/>
                <a:cs typeface="Arial" charset="0"/>
              </a:rPr>
              <a:t>We halt when both children are larger</a:t>
            </a:r>
          </a:p>
        </p:txBody>
      </p:sp>
    </p:spTree>
    <p:extLst>
      <p:ext uri="{BB962C8B-B14F-4D97-AF65-F5344CB8AC3E}">
        <p14:creationId xmlns:p14="http://schemas.microsoft.com/office/powerpoint/2010/main" val="341046298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lstStyle/>
          <a:p>
            <a:r>
              <a:rPr lang="en-US" altLang="en-US">
                <a:latin typeface="Arial" charset="0"/>
                <a:cs typeface="Arial" charset="0"/>
              </a:rPr>
              <a:t>Complete Trees:  Pop</a:t>
            </a:r>
          </a:p>
        </p:txBody>
      </p:sp>
      <p:sp>
        <p:nvSpPr>
          <p:cNvPr id="38915"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The resulting tree is now still a complete tree:</a:t>
            </a:r>
          </a:p>
        </p:txBody>
      </p:sp>
      <p:pic>
        <p:nvPicPr>
          <p:cNvPr id="38916" name="Picture 11" descr="C:\Users\dwharder\Desktop\aa5.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47913" y="2279650"/>
            <a:ext cx="4462462" cy="273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9446253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le 1"/>
          <p:cNvSpPr>
            <a:spLocks noGrp="1"/>
          </p:cNvSpPr>
          <p:nvPr>
            <p:ph type="title"/>
          </p:nvPr>
        </p:nvSpPr>
        <p:spPr/>
        <p:txBody>
          <a:bodyPr/>
          <a:lstStyle/>
          <a:p>
            <a:r>
              <a:rPr lang="en-US" altLang="en-US">
                <a:latin typeface="Arial" charset="0"/>
                <a:cs typeface="Arial" charset="0"/>
              </a:rPr>
              <a:t>Complete Trees:  Pop</a:t>
            </a:r>
            <a:endParaRPr lang="en-CA" altLang="en-US">
              <a:latin typeface="Arial" charset="0"/>
              <a:cs typeface="Arial" charset="0"/>
            </a:endParaRPr>
          </a:p>
        </p:txBody>
      </p:sp>
      <p:sp>
        <p:nvSpPr>
          <p:cNvPr id="39939" name="Content Placeholder 2"/>
          <p:cNvSpPr>
            <a:spLocks noGrp="1"/>
          </p:cNvSpPr>
          <p:nvPr>
            <p:ph idx="1"/>
          </p:nvPr>
        </p:nvSpPr>
        <p:spPr/>
        <p:txBody>
          <a:bodyPr/>
          <a:lstStyle/>
          <a:p>
            <a:pPr>
              <a:buFont typeface="Arial" charset="0"/>
              <a:buNone/>
            </a:pPr>
            <a:r>
              <a:rPr lang="en-CA" altLang="en-US">
                <a:latin typeface="Arial" charset="0"/>
                <a:cs typeface="Arial" charset="0"/>
              </a:rPr>
              <a:t>	Again, popping 15, copy up the last entry:  88</a:t>
            </a:r>
          </a:p>
        </p:txBody>
      </p:sp>
      <p:pic>
        <p:nvPicPr>
          <p:cNvPr id="39940" name="Picture 9" descr="C:\Users\dwharder\Desktop\aa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47913" y="2279650"/>
            <a:ext cx="4462462" cy="273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2892530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p:cNvSpPr>
            <a:spLocks noGrp="1"/>
          </p:cNvSpPr>
          <p:nvPr>
            <p:ph type="title"/>
          </p:nvPr>
        </p:nvSpPr>
        <p:spPr/>
        <p:txBody>
          <a:bodyPr/>
          <a:lstStyle/>
          <a:p>
            <a:r>
              <a:rPr lang="en-US" altLang="en-US">
                <a:latin typeface="Arial" charset="0"/>
                <a:cs typeface="Arial" charset="0"/>
              </a:rPr>
              <a:t>Complete Trees:  Pop</a:t>
            </a:r>
            <a:endParaRPr lang="en-CA" altLang="en-US">
              <a:latin typeface="Arial" charset="0"/>
              <a:cs typeface="Arial" charset="0"/>
            </a:endParaRPr>
          </a:p>
        </p:txBody>
      </p:sp>
      <p:sp>
        <p:nvSpPr>
          <p:cNvPr id="40963" name="Content Placeholder 2"/>
          <p:cNvSpPr>
            <a:spLocks noGrp="1"/>
          </p:cNvSpPr>
          <p:nvPr>
            <p:ph idx="1"/>
          </p:nvPr>
        </p:nvSpPr>
        <p:spPr/>
        <p:txBody>
          <a:bodyPr/>
          <a:lstStyle/>
          <a:p>
            <a:pPr>
              <a:buFont typeface="Arial" charset="0"/>
              <a:buNone/>
            </a:pPr>
            <a:r>
              <a:rPr lang="en-CA" altLang="en-US">
                <a:latin typeface="Arial" charset="0"/>
                <a:cs typeface="Arial" charset="0"/>
              </a:rPr>
              <a:t>	This time, it gets percolated down to the point where it has no children</a:t>
            </a:r>
          </a:p>
        </p:txBody>
      </p:sp>
      <p:pic>
        <p:nvPicPr>
          <p:cNvPr id="40964" name="Picture 10" descr="C:\Users\dwharder\Desktop\aa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47913" y="2279650"/>
            <a:ext cx="4462462" cy="273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8923789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r>
              <a:rPr lang="en-US" altLang="en-US">
                <a:latin typeface="Arial" charset="0"/>
                <a:cs typeface="Arial" charset="0"/>
              </a:rPr>
              <a:t>Complete Trees:  Pop</a:t>
            </a:r>
          </a:p>
        </p:txBody>
      </p:sp>
      <p:sp>
        <p:nvSpPr>
          <p:cNvPr id="41987"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In popping 17, 53 is moved to the top</a:t>
            </a:r>
          </a:p>
        </p:txBody>
      </p:sp>
      <p:pic>
        <p:nvPicPr>
          <p:cNvPr id="41988" name="Picture 12" descr="C:\Users\dwharder\Desktop\aa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47913" y="2279650"/>
            <a:ext cx="4462462" cy="273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6727265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p:txBody>
          <a:bodyPr/>
          <a:lstStyle/>
          <a:p>
            <a:r>
              <a:rPr lang="en-US" altLang="en-US">
                <a:latin typeface="Arial" charset="0"/>
                <a:cs typeface="Arial" charset="0"/>
              </a:rPr>
              <a:t>Complete Trees:  Pop</a:t>
            </a:r>
          </a:p>
        </p:txBody>
      </p:sp>
      <p:sp>
        <p:nvSpPr>
          <p:cNvPr id="43011"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And percolated down, again to the deepest level</a:t>
            </a:r>
          </a:p>
        </p:txBody>
      </p:sp>
      <p:pic>
        <p:nvPicPr>
          <p:cNvPr id="43012" name="Picture 13" descr="C:\Users\dwharder\Desktop\aa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47913" y="2279650"/>
            <a:ext cx="4462462" cy="273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6797490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p:txBody>
          <a:bodyPr/>
          <a:lstStyle/>
          <a:p>
            <a:r>
              <a:rPr lang="en-US" altLang="en-US">
                <a:latin typeface="Arial" charset="0"/>
                <a:cs typeface="Arial" charset="0"/>
              </a:rPr>
              <a:t>Complete Trees:  Pop</a:t>
            </a:r>
          </a:p>
        </p:txBody>
      </p:sp>
      <p:sp>
        <p:nvSpPr>
          <p:cNvPr id="44035"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Popping 19 copies up 39</a:t>
            </a:r>
          </a:p>
        </p:txBody>
      </p:sp>
      <p:pic>
        <p:nvPicPr>
          <p:cNvPr id="44036" name="Picture 14" descr="C:\Users\dwharder\Desktop\aa8.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47913" y="2279650"/>
            <a:ext cx="4462462" cy="273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190124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9" descr="a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2488" y="4508500"/>
            <a:ext cx="4895850" cy="1203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5" name="Picture 8" descr="a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22488" y="2924175"/>
            <a:ext cx="4897437" cy="1203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6" name="Picture 10" descr="a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22488" y="1557338"/>
            <a:ext cx="4895850" cy="1203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7" name="Rectangle 3"/>
          <p:cNvSpPr>
            <a:spLocks noGrp="1" noChangeArrowheads="1"/>
          </p:cNvSpPr>
          <p:nvPr>
            <p:ph type="body" idx="1"/>
          </p:nvPr>
        </p:nvSpPr>
        <p:spPr>
          <a:xfrm>
            <a:off x="457200" y="1600200"/>
            <a:ext cx="8686800" cy="4525963"/>
          </a:xfrm>
        </p:spPr>
        <p:txBody>
          <a:bodyPr/>
          <a:lstStyle/>
          <a:p>
            <a:pPr>
              <a:buFont typeface="Arial" charset="0"/>
              <a:buNone/>
            </a:pPr>
            <a:r>
              <a:rPr lang="en-US" altLang="en-US">
                <a:latin typeface="Arial" charset="0"/>
                <a:cs typeface="Arial" charset="0"/>
              </a:rPr>
              <a:t>	The top of a priority queue is the object with highest priority</a:t>
            </a:r>
          </a:p>
          <a:p>
            <a:endParaRPr lang="en-US" altLang="en-US">
              <a:latin typeface="Arial" charset="0"/>
              <a:cs typeface="Arial" charset="0"/>
            </a:endParaRPr>
          </a:p>
          <a:p>
            <a:endParaRPr lang="en-US" altLang="en-US">
              <a:latin typeface="Arial" charset="0"/>
              <a:cs typeface="Arial" charset="0"/>
            </a:endParaRPr>
          </a:p>
          <a:p>
            <a:pPr>
              <a:buFont typeface="Arial" charset="0"/>
              <a:buNone/>
            </a:pPr>
            <a:r>
              <a:rPr lang="en-US" altLang="en-US">
                <a:latin typeface="Arial" charset="0"/>
                <a:cs typeface="Arial" charset="0"/>
              </a:rPr>
              <a:t>	Popping from a priority queue removes the current highest priority object:</a:t>
            </a:r>
          </a:p>
          <a:p>
            <a:endParaRPr lang="en-US" altLang="en-US">
              <a:latin typeface="Arial" charset="0"/>
              <a:cs typeface="Arial" charset="0"/>
            </a:endParaRPr>
          </a:p>
          <a:p>
            <a:endParaRPr lang="en-US" altLang="en-US">
              <a:latin typeface="Arial" charset="0"/>
              <a:cs typeface="Arial" charset="0"/>
            </a:endParaRPr>
          </a:p>
          <a:p>
            <a:pPr>
              <a:buFont typeface="Arial" charset="0"/>
              <a:buNone/>
            </a:pPr>
            <a:r>
              <a:rPr lang="en-US" altLang="en-US">
                <a:latin typeface="Arial" charset="0"/>
                <a:cs typeface="Arial" charset="0"/>
              </a:rPr>
              <a:t>	Push places a new object into the appropriate place</a:t>
            </a:r>
          </a:p>
        </p:txBody>
      </p:sp>
      <p:sp>
        <p:nvSpPr>
          <p:cNvPr id="8198" name="Rectangle 2"/>
          <p:cNvSpPr>
            <a:spLocks noGrp="1" noChangeArrowheads="1"/>
          </p:cNvSpPr>
          <p:nvPr>
            <p:ph type="title"/>
          </p:nvPr>
        </p:nvSpPr>
        <p:spPr/>
        <p:txBody>
          <a:bodyPr/>
          <a:lstStyle/>
          <a:p>
            <a:r>
              <a:rPr lang="en-US" altLang="en-US">
                <a:latin typeface="Arial" charset="0"/>
                <a:cs typeface="Arial" charset="0"/>
              </a:rPr>
              <a:t>Operations</a:t>
            </a:r>
            <a:endParaRPr lang="en-US" altLang="en-US" sz="4400">
              <a:latin typeface="Arial" charset="0"/>
              <a:cs typeface="Arial" charset="0"/>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5058" name="Title 1"/>
          <p:cNvSpPr>
            <a:spLocks noGrp="1"/>
          </p:cNvSpPr>
          <p:nvPr>
            <p:ph type="title"/>
          </p:nvPr>
        </p:nvSpPr>
        <p:spPr/>
        <p:txBody>
          <a:bodyPr/>
          <a:lstStyle/>
          <a:p>
            <a:r>
              <a:rPr lang="en-US" altLang="en-US">
                <a:latin typeface="Arial" charset="0"/>
                <a:cs typeface="Arial" charset="0"/>
              </a:rPr>
              <a:t>Complete Trees:  Pop</a:t>
            </a:r>
            <a:endParaRPr lang="en-CA" altLang="en-US">
              <a:latin typeface="Arial" charset="0"/>
              <a:cs typeface="Arial" charset="0"/>
            </a:endParaRPr>
          </a:p>
        </p:txBody>
      </p:sp>
      <p:sp>
        <p:nvSpPr>
          <p:cNvPr id="45059" name="Content Placeholder 2"/>
          <p:cNvSpPr>
            <a:spLocks noGrp="1"/>
          </p:cNvSpPr>
          <p:nvPr>
            <p:ph idx="1"/>
          </p:nvPr>
        </p:nvSpPr>
        <p:spPr/>
        <p:txBody>
          <a:bodyPr/>
          <a:lstStyle/>
          <a:p>
            <a:pPr>
              <a:buFont typeface="Arial" charset="0"/>
              <a:buNone/>
            </a:pPr>
            <a:r>
              <a:rPr lang="en-CA" altLang="en-US">
                <a:latin typeface="Arial" charset="0"/>
                <a:cs typeface="Arial" charset="0"/>
              </a:rPr>
              <a:t>	Which is then percolated down to the second deepest level</a:t>
            </a:r>
          </a:p>
        </p:txBody>
      </p:sp>
      <p:pic>
        <p:nvPicPr>
          <p:cNvPr id="45060" name="Picture 6" descr="C:\Users\dwharder\Desktop\aa9.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47913" y="2279650"/>
            <a:ext cx="4462462" cy="273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0538820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p:txBody>
          <a:bodyPr/>
          <a:lstStyle/>
          <a:p>
            <a:r>
              <a:rPr lang="en-US" altLang="en-US">
                <a:latin typeface="Arial" charset="0"/>
                <a:cs typeface="Arial" charset="0"/>
              </a:rPr>
              <a:t>Complete Tree</a:t>
            </a:r>
            <a:endParaRPr lang="en-US" altLang="en-US" sz="4400">
              <a:latin typeface="Arial" charset="0"/>
              <a:cs typeface="Arial" charset="0"/>
            </a:endParaRPr>
          </a:p>
        </p:txBody>
      </p:sp>
      <p:sp>
        <p:nvSpPr>
          <p:cNvPr id="46083"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Therefore, we can maintain the complete-tree shape of a heap</a:t>
            </a:r>
          </a:p>
          <a:p>
            <a:endParaRPr lang="en-US" altLang="en-US" dirty="0">
              <a:latin typeface="Arial" charset="0"/>
              <a:cs typeface="Arial" charset="0"/>
            </a:endParaRPr>
          </a:p>
          <a:p>
            <a:pPr>
              <a:buFont typeface="Arial" charset="0"/>
              <a:buNone/>
            </a:pPr>
            <a:r>
              <a:rPr lang="en-US" altLang="en-US" dirty="0">
                <a:latin typeface="Arial" charset="0"/>
                <a:cs typeface="Arial" charset="0"/>
              </a:rPr>
              <a:t>	</a:t>
            </a:r>
            <a:r>
              <a:rPr lang="en-US" altLang="en-US" dirty="0">
                <a:solidFill>
                  <a:srgbClr val="FF0000"/>
                </a:solidFill>
                <a:latin typeface="Arial" charset="0"/>
                <a:cs typeface="Arial" charset="0"/>
              </a:rPr>
              <a:t>We may store a complete tree using an array</a:t>
            </a:r>
            <a:r>
              <a:rPr lang="en-US" altLang="en-US" dirty="0">
                <a:latin typeface="Arial" charset="0"/>
                <a:cs typeface="Arial" charset="0"/>
              </a:rPr>
              <a:t>:</a:t>
            </a:r>
          </a:p>
          <a:p>
            <a:pPr lvl="1"/>
            <a:r>
              <a:rPr lang="en-US" altLang="en-US" dirty="0">
                <a:latin typeface="Arial" charset="0"/>
                <a:cs typeface="Arial" charset="0"/>
              </a:rPr>
              <a:t>The array is filled using breadth-first traversal on the tree</a:t>
            </a:r>
          </a:p>
        </p:txBody>
      </p:sp>
    </p:spTree>
    <p:extLst>
      <p:ext uri="{BB962C8B-B14F-4D97-AF65-F5344CB8AC3E}">
        <p14:creationId xmlns:p14="http://schemas.microsoft.com/office/powerpoint/2010/main" val="94408515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6" name="Picture 4" descr="heap3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5513" y="1773238"/>
            <a:ext cx="4462462" cy="273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07" name="Rectangle 2"/>
          <p:cNvSpPr>
            <a:spLocks noGrp="1" noChangeArrowheads="1"/>
          </p:cNvSpPr>
          <p:nvPr>
            <p:ph type="title"/>
          </p:nvPr>
        </p:nvSpPr>
        <p:spPr/>
        <p:txBody>
          <a:bodyPr/>
          <a:lstStyle/>
          <a:p>
            <a:r>
              <a:rPr lang="en-US" altLang="en-US">
                <a:latin typeface="Arial" charset="0"/>
                <a:cs typeface="Arial" charset="0"/>
              </a:rPr>
              <a:t>Array Implementation</a:t>
            </a:r>
          </a:p>
        </p:txBody>
      </p:sp>
      <p:sp>
        <p:nvSpPr>
          <p:cNvPr id="47108"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For the heap</a:t>
            </a:r>
          </a:p>
          <a:p>
            <a:endParaRPr lang="en-US" altLang="en-US">
              <a:latin typeface="Arial" charset="0"/>
              <a:cs typeface="Arial" charset="0"/>
            </a:endParaRPr>
          </a:p>
          <a:p>
            <a:endParaRPr lang="en-US" altLang="en-US">
              <a:latin typeface="Arial" charset="0"/>
              <a:cs typeface="Arial" charset="0"/>
            </a:endParaRPr>
          </a:p>
          <a:p>
            <a:endParaRPr lang="en-US" altLang="en-US">
              <a:latin typeface="Arial" charset="0"/>
              <a:cs typeface="Arial" charset="0"/>
            </a:endParaRPr>
          </a:p>
          <a:p>
            <a:endParaRPr lang="en-US" altLang="en-US">
              <a:latin typeface="Arial" charset="0"/>
              <a:cs typeface="Arial" charset="0"/>
            </a:endParaRPr>
          </a:p>
          <a:p>
            <a:pPr>
              <a:buFontTx/>
              <a:buNone/>
            </a:pPr>
            <a:r>
              <a:rPr lang="en-US" altLang="en-US">
                <a:latin typeface="Arial" charset="0"/>
                <a:cs typeface="Arial" charset="0"/>
              </a:rPr>
              <a:t>	</a:t>
            </a:r>
          </a:p>
          <a:p>
            <a:pPr>
              <a:buFontTx/>
              <a:buNone/>
            </a:pPr>
            <a:r>
              <a:rPr lang="en-US" altLang="en-US">
                <a:latin typeface="Arial" charset="0"/>
                <a:cs typeface="Arial" charset="0"/>
              </a:rPr>
              <a:t>	</a:t>
            </a:r>
          </a:p>
          <a:p>
            <a:pPr>
              <a:buFontTx/>
              <a:buNone/>
            </a:pPr>
            <a:endParaRPr lang="en-US" altLang="en-US">
              <a:latin typeface="Arial" charset="0"/>
              <a:cs typeface="Arial" charset="0"/>
            </a:endParaRPr>
          </a:p>
          <a:p>
            <a:pPr>
              <a:buFontTx/>
              <a:buNone/>
            </a:pPr>
            <a:r>
              <a:rPr lang="en-US" altLang="en-US">
                <a:latin typeface="Arial" charset="0"/>
                <a:cs typeface="Arial" charset="0"/>
              </a:rPr>
              <a:t>	a breadth-first traversal yields:</a:t>
            </a:r>
          </a:p>
        </p:txBody>
      </p:sp>
      <p:pic>
        <p:nvPicPr>
          <p:cNvPr id="47109" name="Picture 45" descr="hash4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00338" y="4868863"/>
            <a:ext cx="3527425"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10" name="Rectangle 5"/>
          <p:cNvSpPr>
            <a:spLocks noChangeArrowheads="1"/>
          </p:cNvSpPr>
          <p:nvPr/>
        </p:nvSpPr>
        <p:spPr bwMode="auto">
          <a:xfrm>
            <a:off x="2535768" y="4899415"/>
            <a:ext cx="201003" cy="213224"/>
          </a:xfrm>
          <a:prstGeom prst="rect">
            <a:avLst/>
          </a:prstGeom>
          <a:noFill/>
          <a:ln w="22225">
            <a:solidFill>
              <a:schemeClr val="tx1">
                <a:lumMod val="85000"/>
                <a:lumOff val="15000"/>
              </a:schemeClr>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endParaRPr lang="en-CA" altLang="en-US" sz="1800">
              <a:solidFill>
                <a:schemeClr val="tx1">
                  <a:lumMod val="75000"/>
                  <a:lumOff val="25000"/>
                </a:schemeClr>
              </a:solidFill>
            </a:endParaRPr>
          </a:p>
        </p:txBody>
      </p:sp>
    </p:spTree>
    <p:extLst>
      <p:ext uri="{BB962C8B-B14F-4D97-AF65-F5344CB8AC3E}">
        <p14:creationId xmlns:p14="http://schemas.microsoft.com/office/powerpoint/2010/main" val="221166163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p:txBody>
          <a:bodyPr/>
          <a:lstStyle/>
          <a:p>
            <a:r>
              <a:rPr lang="en-US" altLang="en-US">
                <a:latin typeface="Arial" charset="0"/>
                <a:cs typeface="Arial" charset="0"/>
              </a:rPr>
              <a:t>Array Implementation</a:t>
            </a:r>
          </a:p>
        </p:txBody>
      </p:sp>
      <p:sp>
        <p:nvSpPr>
          <p:cNvPr id="48131"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We start at index 1 when filling the array.</a:t>
            </a:r>
          </a:p>
          <a:p>
            <a:endParaRPr lang="en-US" altLang="en-US" dirty="0">
              <a:latin typeface="Arial" charset="0"/>
              <a:cs typeface="Arial" charset="0"/>
            </a:endParaRPr>
          </a:p>
          <a:p>
            <a:endParaRPr lang="en-US" altLang="en-US" dirty="0">
              <a:latin typeface="Arial" charset="0"/>
              <a:cs typeface="Arial" charset="0"/>
            </a:endParaRPr>
          </a:p>
          <a:p>
            <a:pPr>
              <a:buFont typeface="Arial" charset="0"/>
              <a:buNone/>
            </a:pPr>
            <a:endParaRPr lang="en-US" altLang="en-US" dirty="0">
              <a:latin typeface="Arial" charset="0"/>
              <a:cs typeface="Arial" charset="0"/>
            </a:endParaRPr>
          </a:p>
          <a:p>
            <a:pPr>
              <a:buFont typeface="Arial" charset="0"/>
              <a:buNone/>
            </a:pPr>
            <a:r>
              <a:rPr lang="en-US" altLang="en-US" dirty="0">
                <a:latin typeface="Arial" charset="0"/>
                <a:cs typeface="Arial" charset="0"/>
              </a:rPr>
              <a:t>	Given the entry at index k, it follows that:</a:t>
            </a:r>
          </a:p>
          <a:p>
            <a:pPr lvl="1"/>
            <a:r>
              <a:rPr lang="en-US" altLang="en-US" dirty="0">
                <a:latin typeface="Arial" charset="0"/>
                <a:cs typeface="Arial" charset="0"/>
              </a:rPr>
              <a:t>The parent of node is a </a:t>
            </a:r>
            <a:r>
              <a:rPr lang="en-US" altLang="en-US" i="1" dirty="0">
                <a:latin typeface="Times New Roman" pitchFamily="18" charset="0"/>
                <a:cs typeface="Arial" charset="0"/>
              </a:rPr>
              <a:t>k</a:t>
            </a:r>
            <a:r>
              <a:rPr lang="en-US" altLang="en-US" dirty="0">
                <a:latin typeface="Times New Roman" pitchFamily="18" charset="0"/>
                <a:cs typeface="Arial" charset="0"/>
              </a:rPr>
              <a:t>/2		</a:t>
            </a:r>
            <a:r>
              <a:rPr lang="en-US" altLang="en-US" sz="1600" dirty="0">
                <a:latin typeface="Consolas" panose="020B0609020204030204" pitchFamily="49" charset="0"/>
                <a:cs typeface="Consolas" panose="020B0609020204030204" pitchFamily="49" charset="0"/>
              </a:rPr>
              <a:t>parent = k &gt;&gt; 1;</a:t>
            </a:r>
          </a:p>
          <a:p>
            <a:pPr lvl="1"/>
            <a:r>
              <a:rPr lang="en-US" altLang="en-US" dirty="0">
                <a:latin typeface="Arial" charset="0"/>
                <a:cs typeface="Arial" charset="0"/>
              </a:rPr>
              <a:t>the children are at </a:t>
            </a:r>
            <a:r>
              <a:rPr lang="en-US" altLang="en-US" dirty="0">
                <a:latin typeface="Times New Roman" pitchFamily="18" charset="0"/>
                <a:cs typeface="Arial" charset="0"/>
              </a:rPr>
              <a:t>2</a:t>
            </a:r>
            <a:r>
              <a:rPr lang="en-US" altLang="en-US" i="1" dirty="0">
                <a:latin typeface="Times New Roman" pitchFamily="18" charset="0"/>
                <a:cs typeface="Arial" charset="0"/>
              </a:rPr>
              <a:t>k</a:t>
            </a:r>
            <a:r>
              <a:rPr lang="en-US" altLang="en-US" dirty="0"/>
              <a:t> and </a:t>
            </a:r>
            <a:r>
              <a:rPr lang="en-US" altLang="en-US" dirty="0">
                <a:latin typeface="Times New Roman" pitchFamily="18" charset="0"/>
                <a:cs typeface="Arial" charset="0"/>
              </a:rPr>
              <a:t>2</a:t>
            </a:r>
            <a:r>
              <a:rPr lang="en-US" altLang="en-US" i="1" dirty="0">
                <a:latin typeface="Times New Roman" pitchFamily="18" charset="0"/>
                <a:cs typeface="Arial" charset="0"/>
              </a:rPr>
              <a:t>k</a:t>
            </a:r>
            <a:r>
              <a:rPr lang="en-US" altLang="en-US" dirty="0">
                <a:latin typeface="Times New Roman" pitchFamily="18" charset="0"/>
                <a:cs typeface="Arial" charset="0"/>
              </a:rPr>
              <a:t> + 1	</a:t>
            </a:r>
            <a:r>
              <a:rPr lang="en-US" altLang="en-US" sz="1600" dirty="0" err="1">
                <a:latin typeface="Consolas" panose="020B0609020204030204" pitchFamily="49" charset="0"/>
                <a:cs typeface="Consolas" panose="020B0609020204030204" pitchFamily="49" charset="0"/>
              </a:rPr>
              <a:t>left_child</a:t>
            </a:r>
            <a:r>
              <a:rPr lang="en-US" altLang="en-US" sz="1600" dirty="0">
                <a:latin typeface="Consolas" panose="020B0609020204030204" pitchFamily="49" charset="0"/>
                <a:cs typeface="Consolas" panose="020B0609020204030204" pitchFamily="49" charset="0"/>
              </a:rPr>
              <a:t> = k &lt;&lt; 1;</a:t>
            </a:r>
            <a:br>
              <a:rPr lang="en-US" altLang="en-US" sz="1600" dirty="0">
                <a:latin typeface="Consolas" panose="020B0609020204030204" pitchFamily="49" charset="0"/>
                <a:cs typeface="Consolas" panose="020B0609020204030204" pitchFamily="49" charset="0"/>
              </a:rPr>
            </a:br>
            <a:r>
              <a:rPr lang="en-US" altLang="en-US" sz="1600" dirty="0">
                <a:latin typeface="Consolas" panose="020B0609020204030204" pitchFamily="49" charset="0"/>
                <a:cs typeface="Consolas" panose="020B0609020204030204" pitchFamily="49" charset="0"/>
              </a:rPr>
              <a:t>					</a:t>
            </a:r>
            <a:r>
              <a:rPr lang="en-US" altLang="en-US" sz="1600" dirty="0" err="1">
                <a:latin typeface="Consolas" panose="020B0609020204030204" pitchFamily="49" charset="0"/>
                <a:cs typeface="Consolas" panose="020B0609020204030204" pitchFamily="49" charset="0"/>
              </a:rPr>
              <a:t>right_child</a:t>
            </a:r>
            <a:r>
              <a:rPr lang="en-US" altLang="en-US" sz="1600" dirty="0">
                <a:latin typeface="Consolas" panose="020B0609020204030204" pitchFamily="49" charset="0"/>
                <a:cs typeface="Consolas" panose="020B0609020204030204" pitchFamily="49" charset="0"/>
              </a:rPr>
              <a:t> = </a:t>
            </a:r>
            <a:r>
              <a:rPr lang="en-US" altLang="en-US" sz="1600" dirty="0" err="1">
                <a:latin typeface="Consolas" panose="020B0609020204030204" pitchFamily="49" charset="0"/>
                <a:cs typeface="Consolas" panose="020B0609020204030204" pitchFamily="49" charset="0"/>
              </a:rPr>
              <a:t>left_child</a:t>
            </a:r>
            <a:r>
              <a:rPr lang="en-US" altLang="en-US" sz="1600" dirty="0">
                <a:latin typeface="Consolas" panose="020B0609020204030204" pitchFamily="49" charset="0"/>
                <a:cs typeface="Consolas" panose="020B0609020204030204" pitchFamily="49" charset="0"/>
              </a:rPr>
              <a:t> | 1;</a:t>
            </a:r>
            <a:endParaRPr lang="en-US" altLang="en-US" sz="1600" dirty="0">
              <a:latin typeface="Times New Roman" pitchFamily="18" charset="0"/>
              <a:cs typeface="Arial" charset="0"/>
            </a:endParaRPr>
          </a:p>
          <a:p>
            <a:pPr>
              <a:buFont typeface="Arial" charset="0"/>
              <a:buNone/>
            </a:pPr>
            <a:endParaRPr lang="en-US" altLang="en-US" dirty="0">
              <a:latin typeface="Arial" charset="0"/>
              <a:cs typeface="Arial" charset="0"/>
            </a:endParaRPr>
          </a:p>
        </p:txBody>
      </p:sp>
      <p:pic>
        <p:nvPicPr>
          <p:cNvPr id="48132" name="Picture 4" descr="heap4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00338" y="2204864"/>
            <a:ext cx="3524250" cy="68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133" name="Rectangle 5"/>
          <p:cNvSpPr>
            <a:spLocks noChangeArrowheads="1"/>
          </p:cNvSpPr>
          <p:nvPr/>
        </p:nvSpPr>
        <p:spPr bwMode="auto">
          <a:xfrm>
            <a:off x="2527300" y="2500139"/>
            <a:ext cx="215900" cy="215900"/>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endParaRPr lang="en-CA" altLang="en-US" sz="1800"/>
          </a:p>
        </p:txBody>
      </p:sp>
    </p:spTree>
    <p:extLst>
      <p:ext uri="{BB962C8B-B14F-4D97-AF65-F5344CB8AC3E}">
        <p14:creationId xmlns:p14="http://schemas.microsoft.com/office/powerpoint/2010/main" val="215326643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9154" name="Picture 42" descr="heap4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5513" y="2060575"/>
            <a:ext cx="4462462" cy="2627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155" name="Rectangle 3"/>
          <p:cNvSpPr>
            <a:spLocks noGrp="1" noChangeArrowheads="1"/>
          </p:cNvSpPr>
          <p:nvPr>
            <p:ph type="title"/>
          </p:nvPr>
        </p:nvSpPr>
        <p:spPr/>
        <p:txBody>
          <a:bodyPr/>
          <a:lstStyle/>
          <a:p>
            <a:r>
              <a:rPr lang="en-US" altLang="en-US">
                <a:latin typeface="Arial" charset="0"/>
                <a:cs typeface="Arial" charset="0"/>
              </a:rPr>
              <a:t>Array Implementation</a:t>
            </a:r>
          </a:p>
        </p:txBody>
      </p:sp>
      <p:sp>
        <p:nvSpPr>
          <p:cNvPr id="49156" name="Rectangle 4"/>
          <p:cNvSpPr>
            <a:spLocks noGrp="1" noChangeArrowheads="1"/>
          </p:cNvSpPr>
          <p:nvPr>
            <p:ph type="body" idx="1"/>
          </p:nvPr>
        </p:nvSpPr>
        <p:spPr/>
        <p:txBody>
          <a:bodyPr/>
          <a:lstStyle/>
          <a:p>
            <a:pPr>
              <a:buFont typeface="Arial" charset="0"/>
              <a:buNone/>
            </a:pPr>
            <a:r>
              <a:rPr lang="en-US" altLang="en-US">
                <a:latin typeface="Arial" charset="0"/>
                <a:cs typeface="Arial" charset="0"/>
              </a:rPr>
              <a:t>	The children of 15 are 17 and 32:</a:t>
            </a:r>
          </a:p>
        </p:txBody>
      </p:sp>
      <p:sp>
        <p:nvSpPr>
          <p:cNvPr id="49157" name="Rectangle 45"/>
          <p:cNvSpPr>
            <a:spLocks noChangeArrowheads="1"/>
          </p:cNvSpPr>
          <p:nvPr/>
        </p:nvSpPr>
        <p:spPr bwMode="auto">
          <a:xfrm>
            <a:off x="2555875" y="4437063"/>
            <a:ext cx="215900" cy="215900"/>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endParaRPr lang="en-CA" altLang="en-US" sz="1800"/>
          </a:p>
        </p:txBody>
      </p:sp>
    </p:spTree>
    <p:extLst>
      <p:ext uri="{BB962C8B-B14F-4D97-AF65-F5344CB8AC3E}">
        <p14:creationId xmlns:p14="http://schemas.microsoft.com/office/powerpoint/2010/main" val="136252265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0178" name="Picture 6" descr="hash4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5513" y="2060575"/>
            <a:ext cx="4462462" cy="2627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179" name="Rectangle 2"/>
          <p:cNvSpPr>
            <a:spLocks noGrp="1" noChangeArrowheads="1"/>
          </p:cNvSpPr>
          <p:nvPr>
            <p:ph type="title"/>
          </p:nvPr>
        </p:nvSpPr>
        <p:spPr/>
        <p:txBody>
          <a:bodyPr/>
          <a:lstStyle/>
          <a:p>
            <a:r>
              <a:rPr lang="en-US" altLang="en-US">
                <a:latin typeface="Arial" charset="0"/>
                <a:cs typeface="Arial" charset="0"/>
              </a:rPr>
              <a:t>Array Implementation</a:t>
            </a:r>
          </a:p>
        </p:txBody>
      </p:sp>
      <p:sp>
        <p:nvSpPr>
          <p:cNvPr id="50180"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The children of 17 are 25 and 19:</a:t>
            </a:r>
          </a:p>
        </p:txBody>
      </p:sp>
      <p:sp>
        <p:nvSpPr>
          <p:cNvPr id="7" name="Rectangle 8"/>
          <p:cNvSpPr>
            <a:spLocks noChangeArrowheads="1"/>
          </p:cNvSpPr>
          <p:nvPr/>
        </p:nvSpPr>
        <p:spPr bwMode="auto">
          <a:xfrm>
            <a:off x="2555875" y="4437063"/>
            <a:ext cx="215900" cy="215900"/>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endParaRPr lang="en-CA" altLang="en-US" sz="1800"/>
          </a:p>
        </p:txBody>
      </p:sp>
    </p:spTree>
    <p:extLst>
      <p:ext uri="{BB962C8B-B14F-4D97-AF65-F5344CB8AC3E}">
        <p14:creationId xmlns:p14="http://schemas.microsoft.com/office/powerpoint/2010/main" val="263822979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1202"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The children of 32 are 41 and 36:</a:t>
            </a:r>
          </a:p>
        </p:txBody>
      </p:sp>
      <p:pic>
        <p:nvPicPr>
          <p:cNvPr id="51203" name="Picture 7" descr="heap4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5513" y="2060575"/>
            <a:ext cx="4462462" cy="2627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04" name="Rectangle 2"/>
          <p:cNvSpPr>
            <a:spLocks noGrp="1" noChangeArrowheads="1"/>
          </p:cNvSpPr>
          <p:nvPr>
            <p:ph type="title"/>
          </p:nvPr>
        </p:nvSpPr>
        <p:spPr/>
        <p:txBody>
          <a:bodyPr/>
          <a:lstStyle/>
          <a:p>
            <a:r>
              <a:rPr lang="en-US" altLang="en-US">
                <a:latin typeface="Arial" charset="0"/>
                <a:cs typeface="Arial" charset="0"/>
              </a:rPr>
              <a:t>Array Implementation</a:t>
            </a:r>
          </a:p>
        </p:txBody>
      </p:sp>
      <p:sp>
        <p:nvSpPr>
          <p:cNvPr id="51205" name="Rectangle 8"/>
          <p:cNvSpPr>
            <a:spLocks noChangeArrowheads="1"/>
          </p:cNvSpPr>
          <p:nvPr/>
        </p:nvSpPr>
        <p:spPr bwMode="auto">
          <a:xfrm>
            <a:off x="2555875" y="4437063"/>
            <a:ext cx="215900" cy="215900"/>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endParaRPr lang="en-CA" altLang="en-US" sz="1800"/>
          </a:p>
        </p:txBody>
      </p:sp>
    </p:spTree>
    <p:extLst>
      <p:ext uri="{BB962C8B-B14F-4D97-AF65-F5344CB8AC3E}">
        <p14:creationId xmlns:p14="http://schemas.microsoft.com/office/powerpoint/2010/main" val="396150549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p:txBody>
          <a:bodyPr/>
          <a:lstStyle/>
          <a:p>
            <a:r>
              <a:rPr lang="en-US" altLang="en-US">
                <a:latin typeface="Arial" charset="0"/>
                <a:cs typeface="Arial" charset="0"/>
              </a:rPr>
              <a:t>Array Implementation</a:t>
            </a:r>
          </a:p>
        </p:txBody>
      </p:sp>
      <p:sp>
        <p:nvSpPr>
          <p:cNvPr id="52227"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The children of 25 are 33 and 55:</a:t>
            </a:r>
          </a:p>
        </p:txBody>
      </p:sp>
      <p:pic>
        <p:nvPicPr>
          <p:cNvPr id="52228" name="Picture 4" descr="heap4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5513" y="2060575"/>
            <a:ext cx="4462462" cy="2627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229" name="Rectangle 8"/>
          <p:cNvSpPr>
            <a:spLocks noChangeArrowheads="1"/>
          </p:cNvSpPr>
          <p:nvPr/>
        </p:nvSpPr>
        <p:spPr bwMode="auto">
          <a:xfrm>
            <a:off x="2555875" y="4437063"/>
            <a:ext cx="215900" cy="215900"/>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endParaRPr lang="en-CA" altLang="en-US" sz="1800"/>
          </a:p>
        </p:txBody>
      </p:sp>
    </p:spTree>
    <p:extLst>
      <p:ext uri="{BB962C8B-B14F-4D97-AF65-F5344CB8AC3E}">
        <p14:creationId xmlns:p14="http://schemas.microsoft.com/office/powerpoint/2010/main" val="290154346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p:txBody>
          <a:bodyPr/>
          <a:lstStyle/>
          <a:p>
            <a:r>
              <a:rPr lang="en-US" altLang="en-US">
                <a:latin typeface="Arial" charset="0"/>
                <a:cs typeface="Arial" charset="0"/>
              </a:rPr>
              <a:t>Array Implementation</a:t>
            </a:r>
          </a:p>
        </p:txBody>
      </p:sp>
      <p:sp>
        <p:nvSpPr>
          <p:cNvPr id="53251"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If the heap-as-array has </a:t>
            </a:r>
            <a:r>
              <a:rPr lang="en-US" altLang="en-US" b="1" dirty="0">
                <a:latin typeface="Consolas" pitchFamily="49" charset="0"/>
                <a:cs typeface="Consolas" pitchFamily="49" charset="0"/>
              </a:rPr>
              <a:t>count</a:t>
            </a:r>
            <a:r>
              <a:rPr lang="en-US" altLang="en-US" dirty="0">
                <a:latin typeface="Arial" charset="0"/>
                <a:cs typeface="Arial" charset="0"/>
              </a:rPr>
              <a:t> entries, then the next empty node in the corresponding complete tree is at location </a:t>
            </a:r>
            <a:r>
              <a:rPr lang="en-US" altLang="en-US" b="1" dirty="0" err="1">
                <a:latin typeface="Consolas" pitchFamily="49" charset="0"/>
                <a:cs typeface="Consolas" pitchFamily="49" charset="0"/>
              </a:rPr>
              <a:t>posn</a:t>
            </a:r>
            <a:r>
              <a:rPr lang="en-US" altLang="en-US" b="1" dirty="0">
                <a:latin typeface="Consolas" pitchFamily="49" charset="0"/>
                <a:cs typeface="Consolas" pitchFamily="49" charset="0"/>
              </a:rPr>
              <a:t> = count + 1</a:t>
            </a:r>
            <a:endParaRPr lang="en-US" altLang="en-US" dirty="0">
              <a:latin typeface="Consolas" pitchFamily="49" charset="0"/>
              <a:cs typeface="Consolas" pitchFamily="49" charset="0"/>
            </a:endParaRPr>
          </a:p>
          <a:p>
            <a:pPr>
              <a:buFont typeface="Arial" charset="0"/>
              <a:buNone/>
            </a:pPr>
            <a:endParaRPr lang="en-US" altLang="en-US" dirty="0">
              <a:latin typeface="Arial" charset="0"/>
              <a:cs typeface="Arial" charset="0"/>
            </a:endParaRPr>
          </a:p>
          <a:p>
            <a:pPr>
              <a:buFont typeface="Arial" charset="0"/>
              <a:buNone/>
            </a:pPr>
            <a:r>
              <a:rPr lang="en-US" altLang="en-US" dirty="0">
                <a:latin typeface="Arial" charset="0"/>
                <a:cs typeface="Arial" charset="0"/>
              </a:rPr>
              <a:t>	We compare the item at location </a:t>
            </a:r>
            <a:r>
              <a:rPr lang="en-US" altLang="en-US" b="1" dirty="0" err="1">
                <a:latin typeface="Consolas" pitchFamily="49" charset="0"/>
                <a:cs typeface="Consolas" pitchFamily="49" charset="0"/>
              </a:rPr>
              <a:t>posn</a:t>
            </a:r>
            <a:r>
              <a:rPr lang="en-US" altLang="en-US" dirty="0">
                <a:latin typeface="Arial" charset="0"/>
                <a:cs typeface="Arial" charset="0"/>
              </a:rPr>
              <a:t> with the item at </a:t>
            </a:r>
            <a:r>
              <a:rPr lang="en-US" altLang="en-US" b="1" dirty="0" err="1">
                <a:latin typeface="Consolas" pitchFamily="49" charset="0"/>
                <a:cs typeface="Consolas" pitchFamily="49" charset="0"/>
              </a:rPr>
              <a:t>posn</a:t>
            </a:r>
            <a:r>
              <a:rPr lang="en-US" altLang="en-US" b="1" dirty="0">
                <a:latin typeface="Consolas" pitchFamily="49" charset="0"/>
                <a:cs typeface="Consolas" pitchFamily="49" charset="0"/>
              </a:rPr>
              <a:t>/2</a:t>
            </a:r>
          </a:p>
          <a:p>
            <a:pPr>
              <a:buFont typeface="Arial" charset="0"/>
              <a:buNone/>
            </a:pPr>
            <a:endParaRPr lang="en-US" altLang="en-US" dirty="0">
              <a:latin typeface="Arial" charset="0"/>
              <a:cs typeface="Arial" charset="0"/>
            </a:endParaRPr>
          </a:p>
          <a:p>
            <a:pPr>
              <a:buFont typeface="Arial" charset="0"/>
              <a:buNone/>
            </a:pPr>
            <a:r>
              <a:rPr lang="en-US" altLang="en-US" dirty="0">
                <a:latin typeface="Arial" charset="0"/>
                <a:cs typeface="Arial" charset="0"/>
              </a:rPr>
              <a:t>	If they are out of order</a:t>
            </a:r>
          </a:p>
          <a:p>
            <a:pPr lvl="1"/>
            <a:r>
              <a:rPr lang="en-US" altLang="en-US" dirty="0">
                <a:latin typeface="Arial" charset="0"/>
                <a:cs typeface="Arial" charset="0"/>
              </a:rPr>
              <a:t>Swap them</a:t>
            </a:r>
          </a:p>
          <a:p>
            <a:pPr lvl="1"/>
            <a:r>
              <a:rPr lang="en-US" altLang="en-US" dirty="0">
                <a:latin typeface="Arial" charset="0"/>
                <a:cs typeface="Arial" charset="0"/>
              </a:rPr>
              <a:t>Set </a:t>
            </a:r>
            <a:r>
              <a:rPr lang="en-US" altLang="en-US" b="1" dirty="0" err="1">
                <a:latin typeface="Courier New" pitchFamily="49" charset="0"/>
                <a:cs typeface="Arial" charset="0"/>
              </a:rPr>
              <a:t>posn</a:t>
            </a:r>
            <a:r>
              <a:rPr lang="en-US" altLang="en-US" b="1" dirty="0">
                <a:latin typeface="Courier New" pitchFamily="49" charset="0"/>
                <a:cs typeface="Arial" charset="0"/>
              </a:rPr>
              <a:t> /= 2</a:t>
            </a:r>
            <a:r>
              <a:rPr lang="en-US" altLang="en-US" dirty="0">
                <a:latin typeface="Arial" charset="0"/>
                <a:cs typeface="Arial" charset="0"/>
              </a:rPr>
              <a:t> and repeat</a:t>
            </a:r>
          </a:p>
        </p:txBody>
      </p:sp>
    </p:spTree>
    <p:extLst>
      <p:ext uri="{BB962C8B-B14F-4D97-AF65-F5344CB8AC3E}">
        <p14:creationId xmlns:p14="http://schemas.microsoft.com/office/powerpoint/2010/main" val="306881429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Consider the following heap, both as a tree and in its array representation</a:t>
            </a:r>
          </a:p>
        </p:txBody>
      </p:sp>
      <p:pic>
        <p:nvPicPr>
          <p:cNvPr id="54275" name="Picture 11" descr="heap7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09875" y="2420938"/>
            <a:ext cx="3524250" cy="2011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276" name="Rectangle 2"/>
          <p:cNvSpPr>
            <a:spLocks noGrp="1" noChangeArrowheads="1"/>
          </p:cNvSpPr>
          <p:nvPr>
            <p:ph type="title"/>
          </p:nvPr>
        </p:nvSpPr>
        <p:spPr/>
        <p:txBody>
          <a:bodyPr/>
          <a:lstStyle/>
          <a:p>
            <a:r>
              <a:rPr lang="en-US" altLang="en-US">
                <a:latin typeface="Arial" charset="0"/>
                <a:cs typeface="Arial" charset="0"/>
              </a:rPr>
              <a:t>Array Implementation</a:t>
            </a:r>
          </a:p>
        </p:txBody>
      </p:sp>
    </p:spTree>
    <p:extLst>
      <p:ext uri="{BB962C8B-B14F-4D97-AF65-F5344CB8AC3E}">
        <p14:creationId xmlns:p14="http://schemas.microsoft.com/office/powerpoint/2010/main" val="33588448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r>
              <a:rPr lang="en-US" altLang="en-US">
                <a:latin typeface="Arial" charset="0"/>
                <a:cs typeface="Arial" charset="0"/>
              </a:rPr>
              <a:t>Lexicographical Priority</a:t>
            </a:r>
          </a:p>
        </p:txBody>
      </p:sp>
      <p:sp>
        <p:nvSpPr>
          <p:cNvPr id="9219"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Priority may also depend on multiple variables:</a:t>
            </a:r>
          </a:p>
          <a:p>
            <a:pPr lvl="1"/>
            <a:r>
              <a:rPr lang="en-US" altLang="en-US" dirty="0">
                <a:latin typeface="Arial" charset="0"/>
                <a:cs typeface="Arial" charset="0"/>
              </a:rPr>
              <a:t>Two values specify a priority: </a:t>
            </a:r>
            <a:r>
              <a:rPr lang="en-US" altLang="en-US" dirty="0">
                <a:latin typeface="Times New Roman" pitchFamily="18" charset="0"/>
                <a:cs typeface="Arial" charset="0"/>
              </a:rPr>
              <a:t>(</a:t>
            </a:r>
            <a:r>
              <a:rPr lang="en-US" altLang="en-US" i="1" dirty="0">
                <a:latin typeface="Times New Roman" pitchFamily="18" charset="0"/>
                <a:cs typeface="Arial" charset="0"/>
              </a:rPr>
              <a:t>a</a:t>
            </a:r>
            <a:r>
              <a:rPr lang="en-US" altLang="en-US" dirty="0">
                <a:latin typeface="Times New Roman" pitchFamily="18" charset="0"/>
                <a:cs typeface="Arial" charset="0"/>
              </a:rPr>
              <a:t>, </a:t>
            </a:r>
            <a:r>
              <a:rPr lang="en-US" altLang="en-US" i="1" dirty="0">
                <a:latin typeface="Times New Roman" pitchFamily="18" charset="0"/>
                <a:cs typeface="Arial" charset="0"/>
              </a:rPr>
              <a:t>b</a:t>
            </a:r>
            <a:r>
              <a:rPr lang="en-US" altLang="en-US" dirty="0">
                <a:latin typeface="Times New Roman" pitchFamily="18" charset="0"/>
                <a:cs typeface="Arial" charset="0"/>
              </a:rPr>
              <a:t>)</a:t>
            </a:r>
          </a:p>
          <a:p>
            <a:pPr lvl="1"/>
            <a:r>
              <a:rPr lang="en-US" altLang="en-US" dirty="0">
                <a:latin typeface="Arial" charset="0"/>
                <a:cs typeface="Arial" charset="0"/>
              </a:rPr>
              <a:t>A pair </a:t>
            </a:r>
            <a:r>
              <a:rPr lang="en-US" altLang="en-US" dirty="0">
                <a:latin typeface="Times New Roman" pitchFamily="18" charset="0"/>
                <a:cs typeface="Arial" charset="0"/>
              </a:rPr>
              <a:t>(</a:t>
            </a:r>
            <a:r>
              <a:rPr lang="en-US" altLang="en-US" i="1" dirty="0">
                <a:latin typeface="Times New Roman" pitchFamily="18" charset="0"/>
                <a:cs typeface="Arial" charset="0"/>
              </a:rPr>
              <a:t>a</a:t>
            </a:r>
            <a:r>
              <a:rPr lang="en-US" altLang="en-US" dirty="0">
                <a:latin typeface="Times New Roman" pitchFamily="18" charset="0"/>
                <a:cs typeface="Arial" charset="0"/>
              </a:rPr>
              <a:t>, </a:t>
            </a:r>
            <a:r>
              <a:rPr lang="en-US" altLang="en-US" i="1" dirty="0">
                <a:latin typeface="Times New Roman" pitchFamily="18" charset="0"/>
                <a:cs typeface="Arial" charset="0"/>
              </a:rPr>
              <a:t>b</a:t>
            </a:r>
            <a:r>
              <a:rPr lang="en-US" altLang="en-US" dirty="0">
                <a:latin typeface="Times New Roman" pitchFamily="18" charset="0"/>
                <a:cs typeface="Arial" charset="0"/>
              </a:rPr>
              <a:t>)</a:t>
            </a:r>
            <a:r>
              <a:rPr lang="en-US" altLang="en-US" dirty="0">
                <a:latin typeface="Arial" charset="0"/>
                <a:cs typeface="Arial" charset="0"/>
              </a:rPr>
              <a:t> has higher priority than </a:t>
            </a:r>
            <a:r>
              <a:rPr lang="en-US" altLang="en-US" dirty="0">
                <a:latin typeface="Times New Roman" pitchFamily="18" charset="0"/>
                <a:cs typeface="Arial" charset="0"/>
              </a:rPr>
              <a:t>(</a:t>
            </a:r>
            <a:r>
              <a:rPr lang="en-US" altLang="en-US" i="1" dirty="0">
                <a:latin typeface="Times New Roman" pitchFamily="18" charset="0"/>
                <a:cs typeface="Arial" charset="0"/>
              </a:rPr>
              <a:t>c</a:t>
            </a:r>
            <a:r>
              <a:rPr lang="en-US" altLang="en-US" dirty="0">
                <a:latin typeface="Times New Roman" pitchFamily="18" charset="0"/>
                <a:cs typeface="Arial" charset="0"/>
              </a:rPr>
              <a:t>, </a:t>
            </a:r>
            <a:r>
              <a:rPr lang="en-US" altLang="en-US" i="1" dirty="0">
                <a:latin typeface="Times New Roman" pitchFamily="18" charset="0"/>
                <a:cs typeface="Arial" charset="0"/>
              </a:rPr>
              <a:t>d</a:t>
            </a:r>
            <a:r>
              <a:rPr lang="en-US" altLang="en-US" dirty="0">
                <a:latin typeface="Times New Roman" pitchFamily="18" charset="0"/>
                <a:cs typeface="Arial" charset="0"/>
              </a:rPr>
              <a:t>)</a:t>
            </a:r>
            <a:r>
              <a:rPr lang="en-US" altLang="en-US" dirty="0">
                <a:latin typeface="Arial" charset="0"/>
                <a:cs typeface="Arial" charset="0"/>
              </a:rPr>
              <a:t> if:</a:t>
            </a:r>
          </a:p>
          <a:p>
            <a:pPr lvl="2"/>
            <a:r>
              <a:rPr lang="en-US" altLang="en-US" i="1" dirty="0">
                <a:latin typeface="Times New Roman" pitchFamily="18" charset="0"/>
                <a:cs typeface="Arial" charset="0"/>
              </a:rPr>
              <a:t>a</a:t>
            </a:r>
            <a:r>
              <a:rPr lang="en-US" altLang="en-US" dirty="0">
                <a:latin typeface="Times New Roman" pitchFamily="18" charset="0"/>
                <a:cs typeface="Arial" charset="0"/>
              </a:rPr>
              <a:t> &lt; </a:t>
            </a:r>
            <a:r>
              <a:rPr lang="en-US" altLang="en-US" i="1" dirty="0">
                <a:latin typeface="Times New Roman" pitchFamily="18" charset="0"/>
                <a:cs typeface="Arial" charset="0"/>
              </a:rPr>
              <a:t>c</a:t>
            </a:r>
            <a:r>
              <a:rPr lang="en-US" altLang="en-US" dirty="0">
                <a:latin typeface="Arial" charset="0"/>
                <a:cs typeface="Arial" charset="0"/>
              </a:rPr>
              <a:t>, or</a:t>
            </a:r>
          </a:p>
          <a:p>
            <a:pPr lvl="2"/>
            <a:r>
              <a:rPr lang="en-US" altLang="en-US" i="1" dirty="0">
                <a:latin typeface="Times New Roman" pitchFamily="18" charset="0"/>
                <a:cs typeface="Arial" charset="0"/>
              </a:rPr>
              <a:t>a</a:t>
            </a:r>
            <a:r>
              <a:rPr lang="en-US" altLang="en-US" dirty="0">
                <a:latin typeface="Times New Roman" pitchFamily="18" charset="0"/>
                <a:cs typeface="Arial" charset="0"/>
              </a:rPr>
              <a:t> = </a:t>
            </a:r>
            <a:r>
              <a:rPr lang="en-US" altLang="en-US" i="1" dirty="0">
                <a:latin typeface="Times New Roman" pitchFamily="18" charset="0"/>
                <a:cs typeface="Arial" charset="0"/>
              </a:rPr>
              <a:t>c</a:t>
            </a:r>
            <a:r>
              <a:rPr lang="en-US" altLang="en-US" dirty="0">
                <a:latin typeface="Arial" charset="0"/>
                <a:cs typeface="Arial" charset="0"/>
              </a:rPr>
              <a:t> and </a:t>
            </a:r>
            <a:r>
              <a:rPr lang="en-US" altLang="en-US" i="1" dirty="0">
                <a:latin typeface="Times New Roman" pitchFamily="18" charset="0"/>
                <a:cs typeface="Arial" charset="0"/>
              </a:rPr>
              <a:t>b</a:t>
            </a:r>
            <a:r>
              <a:rPr lang="en-US" altLang="en-US" dirty="0">
                <a:latin typeface="Times New Roman" pitchFamily="18" charset="0"/>
                <a:cs typeface="Arial" charset="0"/>
              </a:rPr>
              <a:t> &lt; </a:t>
            </a:r>
            <a:r>
              <a:rPr lang="en-US" altLang="en-US" i="1" dirty="0">
                <a:latin typeface="Times New Roman" pitchFamily="18" charset="0"/>
                <a:cs typeface="Arial" charset="0"/>
              </a:rPr>
              <a:t>d</a:t>
            </a:r>
          </a:p>
          <a:p>
            <a:pPr>
              <a:buFont typeface="Arial" charset="0"/>
              <a:buNone/>
            </a:pPr>
            <a:endParaRPr lang="en-US" altLang="en-US" dirty="0">
              <a:latin typeface="Arial" charset="0"/>
              <a:cs typeface="Arial" charset="0"/>
            </a:endParaRPr>
          </a:p>
          <a:p>
            <a:pPr>
              <a:buFont typeface="Arial" charset="0"/>
              <a:buNone/>
            </a:pPr>
            <a:r>
              <a:rPr lang="en-US" altLang="en-US" dirty="0">
                <a:latin typeface="Arial" charset="0"/>
                <a:cs typeface="Arial" charset="0"/>
              </a:rPr>
              <a:t>	For example,</a:t>
            </a:r>
          </a:p>
          <a:p>
            <a:pPr lvl="1"/>
            <a:r>
              <a:rPr lang="en-US" altLang="en-US" dirty="0">
                <a:latin typeface="Arial" charset="0"/>
                <a:cs typeface="Arial" charset="0"/>
              </a:rPr>
              <a:t>(5, 19), (13, 1), (13, 24), and (15, 0) all have </a:t>
            </a:r>
            <a:r>
              <a:rPr lang="en-US" altLang="en-US" i="1" dirty="0">
                <a:latin typeface="Arial" charset="0"/>
                <a:cs typeface="Arial" charset="0"/>
              </a:rPr>
              <a:t>higher</a:t>
            </a:r>
            <a:r>
              <a:rPr lang="en-US" altLang="en-US" dirty="0">
                <a:latin typeface="Arial" charset="0"/>
                <a:cs typeface="Arial" charset="0"/>
              </a:rPr>
              <a:t> priority than (15, 7)</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p:txBody>
          <a:bodyPr/>
          <a:lstStyle/>
          <a:p>
            <a:r>
              <a:rPr lang="en-US" altLang="en-US">
                <a:latin typeface="Arial" charset="0"/>
                <a:cs typeface="Arial" charset="0"/>
              </a:rPr>
              <a:t>Array Implementation:  Push</a:t>
            </a:r>
          </a:p>
        </p:txBody>
      </p:sp>
      <p:sp>
        <p:nvSpPr>
          <p:cNvPr id="55299"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Inserting 26 requires no changes</a:t>
            </a:r>
          </a:p>
        </p:txBody>
      </p:sp>
      <p:pic>
        <p:nvPicPr>
          <p:cNvPr id="55300" name="Picture 9" descr="heap7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09875" y="2420938"/>
            <a:ext cx="3524250" cy="2011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8157060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p:txBody>
          <a:bodyPr/>
          <a:lstStyle/>
          <a:p>
            <a:r>
              <a:rPr lang="en-US" altLang="en-US">
                <a:latin typeface="Arial" charset="0"/>
                <a:cs typeface="Arial" charset="0"/>
              </a:rPr>
              <a:t>Array Implementation:  Push</a:t>
            </a:r>
          </a:p>
        </p:txBody>
      </p:sp>
      <p:sp>
        <p:nvSpPr>
          <p:cNvPr id="56323"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Inserting 8 requires a few percolations:</a:t>
            </a:r>
          </a:p>
          <a:p>
            <a:pPr lvl="1"/>
            <a:r>
              <a:rPr lang="en-US" altLang="en-US">
                <a:latin typeface="Arial" charset="0"/>
                <a:cs typeface="Arial" charset="0"/>
              </a:rPr>
              <a:t>Swap 8 and 23</a:t>
            </a:r>
          </a:p>
        </p:txBody>
      </p:sp>
      <p:sp>
        <p:nvSpPr>
          <p:cNvPr id="56324" name="Picture 8" descr="heap72"/>
          <p:cNvSpPr>
            <a:spLocks noChangeAspect="1" noChangeArrowheads="1"/>
          </p:cNvSpPr>
          <p:nvPr/>
        </p:nvSpPr>
        <p:spPr bwMode="auto">
          <a:xfrm>
            <a:off x="2809875" y="2420938"/>
            <a:ext cx="3524250" cy="2011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CA" altLang="en-US"/>
          </a:p>
        </p:txBody>
      </p:sp>
      <p:pic>
        <p:nvPicPr>
          <p:cNvPr id="2" name="Picture 1"/>
          <p:cNvPicPr>
            <a:picLocks noChangeAspect="1"/>
          </p:cNvPicPr>
          <p:nvPr/>
        </p:nvPicPr>
        <p:blipFill>
          <a:blip r:embed="rId3"/>
          <a:stretch>
            <a:fillRect/>
          </a:stretch>
        </p:blipFill>
        <p:spPr>
          <a:xfrm>
            <a:off x="2813660" y="2420888"/>
            <a:ext cx="3524250" cy="2009775"/>
          </a:xfrm>
          <a:prstGeom prst="rect">
            <a:avLst/>
          </a:prstGeom>
        </p:spPr>
      </p:pic>
      <p:cxnSp>
        <p:nvCxnSpPr>
          <p:cNvPr id="4" name="Straight Arrow Connector 3"/>
          <p:cNvCxnSpPr/>
          <p:nvPr/>
        </p:nvCxnSpPr>
        <p:spPr>
          <a:xfrm flipH="1" flipV="1">
            <a:off x="4984998" y="3382392"/>
            <a:ext cx="72777" cy="151383"/>
          </a:xfrm>
          <a:prstGeom prst="straightConnector1">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6" name="Arc 5"/>
          <p:cNvSpPr/>
          <p:nvPr/>
        </p:nvSpPr>
        <p:spPr>
          <a:xfrm>
            <a:off x="4283968" y="4084712"/>
            <a:ext cx="1423206" cy="288032"/>
          </a:xfrm>
          <a:prstGeom prst="arc">
            <a:avLst>
              <a:gd name="adj1" fmla="val 10894800"/>
              <a:gd name="adj2" fmla="val 21486240"/>
            </a:avLst>
          </a:prstGeom>
          <a:ln w="12700">
            <a:solidFill>
              <a:srgbClr val="C0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FF0000"/>
              </a:solidFill>
            </a:endParaRPr>
          </a:p>
        </p:txBody>
      </p:sp>
    </p:spTree>
    <p:extLst>
      <p:ext uri="{BB962C8B-B14F-4D97-AF65-F5344CB8AC3E}">
        <p14:creationId xmlns:p14="http://schemas.microsoft.com/office/powerpoint/2010/main" val="283929250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p:txBody>
          <a:bodyPr/>
          <a:lstStyle/>
          <a:p>
            <a:r>
              <a:rPr lang="en-US" altLang="en-US">
                <a:latin typeface="Arial" charset="0"/>
                <a:cs typeface="Arial" charset="0"/>
              </a:rPr>
              <a:t>Array Implementation:  Push</a:t>
            </a:r>
          </a:p>
        </p:txBody>
      </p:sp>
      <p:sp>
        <p:nvSpPr>
          <p:cNvPr id="57347"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Swap 8 and 12</a:t>
            </a:r>
          </a:p>
        </p:txBody>
      </p:sp>
      <p:pic>
        <p:nvPicPr>
          <p:cNvPr id="57348" name="Picture 9" descr="heap7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01408" y="2420938"/>
            <a:ext cx="3524250" cy="2011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7958107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p:txBody>
          <a:bodyPr/>
          <a:lstStyle/>
          <a:p>
            <a:r>
              <a:rPr lang="en-US" altLang="en-US">
                <a:latin typeface="Arial" charset="0"/>
                <a:cs typeface="Arial" charset="0"/>
              </a:rPr>
              <a:t>Array Implementation:  Push</a:t>
            </a:r>
          </a:p>
        </p:txBody>
      </p:sp>
      <p:sp>
        <p:nvSpPr>
          <p:cNvPr id="58371"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At this point, it is greater than its parent, so we are finished</a:t>
            </a:r>
          </a:p>
        </p:txBody>
      </p:sp>
      <p:pic>
        <p:nvPicPr>
          <p:cNvPr id="58372" name="Picture 9" descr="heap7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01408" y="2420938"/>
            <a:ext cx="3524250" cy="2011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3574329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As before, popping the top has us copy the last entry to the top</a:t>
            </a:r>
          </a:p>
        </p:txBody>
      </p:sp>
      <p:pic>
        <p:nvPicPr>
          <p:cNvPr id="59395" name="Picture 8" descr="x2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01938" y="2314575"/>
            <a:ext cx="3525837" cy="212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396" name="Rectangle 2"/>
          <p:cNvSpPr>
            <a:spLocks noGrp="1" noChangeArrowheads="1"/>
          </p:cNvSpPr>
          <p:nvPr>
            <p:ph type="title"/>
          </p:nvPr>
        </p:nvSpPr>
        <p:spPr/>
        <p:txBody>
          <a:bodyPr/>
          <a:lstStyle/>
          <a:p>
            <a:r>
              <a:rPr lang="en-US" altLang="en-US">
                <a:latin typeface="Arial" charset="0"/>
                <a:cs typeface="Arial" charset="0"/>
              </a:rPr>
              <a:t>Array Implementation:  Pop</a:t>
            </a:r>
          </a:p>
        </p:txBody>
      </p:sp>
    </p:spTree>
    <p:extLst>
      <p:ext uri="{BB962C8B-B14F-4D97-AF65-F5344CB8AC3E}">
        <p14:creationId xmlns:p14="http://schemas.microsoft.com/office/powerpoint/2010/main" val="347785216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p:txBody>
          <a:bodyPr/>
          <a:lstStyle/>
          <a:p>
            <a:r>
              <a:rPr lang="en-US" altLang="en-US">
                <a:latin typeface="Arial" charset="0"/>
                <a:cs typeface="Arial" charset="0"/>
              </a:rPr>
              <a:t>Array Implementation:  Pop</a:t>
            </a:r>
          </a:p>
        </p:txBody>
      </p:sp>
      <p:sp>
        <p:nvSpPr>
          <p:cNvPr id="60419" name="Rectangle 3"/>
          <p:cNvSpPr>
            <a:spLocks noGrp="1" noChangeArrowheads="1"/>
          </p:cNvSpPr>
          <p:nvPr>
            <p:ph type="body" idx="1"/>
          </p:nvPr>
        </p:nvSpPr>
        <p:spPr/>
        <p:txBody>
          <a:bodyPr/>
          <a:lstStyle/>
          <a:p>
            <a:pPr>
              <a:buNone/>
            </a:pPr>
            <a:r>
              <a:rPr lang="en-US" altLang="en-US" dirty="0">
                <a:latin typeface="Arial" charset="0"/>
                <a:cs typeface="Arial" charset="0"/>
              </a:rPr>
              <a:t>	As before, popping the top has us copy the last entry to the top</a:t>
            </a:r>
          </a:p>
        </p:txBody>
      </p:sp>
      <p:pic>
        <p:nvPicPr>
          <p:cNvPr id="60420" name="Picture 5" descr="x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01938" y="2314575"/>
            <a:ext cx="3525837" cy="212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162401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p:txBody>
          <a:bodyPr/>
          <a:lstStyle/>
          <a:p>
            <a:r>
              <a:rPr lang="en-US" altLang="en-US">
                <a:latin typeface="Arial" charset="0"/>
                <a:cs typeface="Arial" charset="0"/>
              </a:rPr>
              <a:t>Array Implementation:  Pop</a:t>
            </a:r>
          </a:p>
        </p:txBody>
      </p:sp>
      <p:sp>
        <p:nvSpPr>
          <p:cNvPr id="61443"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Now percolate down</a:t>
            </a:r>
          </a:p>
          <a:p>
            <a:pPr>
              <a:buFont typeface="Arial" charset="0"/>
              <a:buNone/>
            </a:pPr>
            <a:r>
              <a:rPr lang="en-US" altLang="en-US">
                <a:latin typeface="Arial" charset="0"/>
                <a:cs typeface="Arial" charset="0"/>
              </a:rPr>
              <a:t>	Compare Node 1 with its children:  Nodes 2 and 3</a:t>
            </a:r>
          </a:p>
          <a:p>
            <a:pPr lvl="1"/>
            <a:r>
              <a:rPr lang="en-US" altLang="en-US">
                <a:latin typeface="Arial" charset="0"/>
                <a:cs typeface="Arial" charset="0"/>
              </a:rPr>
              <a:t>Swap 23 and 6</a:t>
            </a:r>
          </a:p>
        </p:txBody>
      </p:sp>
      <p:pic>
        <p:nvPicPr>
          <p:cNvPr id="61444" name="Picture 4" descr="x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01938" y="2314575"/>
            <a:ext cx="3525837" cy="212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7608070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p:txBody>
          <a:bodyPr/>
          <a:lstStyle/>
          <a:p>
            <a:r>
              <a:rPr lang="en-US" altLang="en-US">
                <a:latin typeface="Arial" charset="0"/>
                <a:cs typeface="Arial" charset="0"/>
              </a:rPr>
              <a:t>Array Implementation:  Pop</a:t>
            </a:r>
          </a:p>
        </p:txBody>
      </p:sp>
      <p:sp>
        <p:nvSpPr>
          <p:cNvPr id="62467"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Compare Node 2 with its children:  Nodes 4 and 5</a:t>
            </a:r>
          </a:p>
          <a:p>
            <a:pPr lvl="1"/>
            <a:r>
              <a:rPr lang="en-US" altLang="en-US">
                <a:latin typeface="Arial" charset="0"/>
                <a:cs typeface="Arial" charset="0"/>
              </a:rPr>
              <a:t>Swap 23 and 9</a:t>
            </a:r>
          </a:p>
        </p:txBody>
      </p:sp>
      <p:pic>
        <p:nvPicPr>
          <p:cNvPr id="62468" name="Picture 4" descr="x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01938" y="2314575"/>
            <a:ext cx="3525837" cy="212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1263519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p:txBody>
          <a:bodyPr/>
          <a:lstStyle/>
          <a:p>
            <a:r>
              <a:rPr lang="en-US" altLang="en-US">
                <a:latin typeface="Arial" charset="0"/>
                <a:cs typeface="Arial" charset="0"/>
              </a:rPr>
              <a:t>Array Implementation:  Pop</a:t>
            </a:r>
          </a:p>
        </p:txBody>
      </p:sp>
      <p:sp>
        <p:nvSpPr>
          <p:cNvPr id="63491"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Compare Node 4 with its children:  Nodes 8 and 9</a:t>
            </a:r>
          </a:p>
          <a:p>
            <a:pPr lvl="1"/>
            <a:r>
              <a:rPr lang="en-US" altLang="en-US">
                <a:latin typeface="Arial" charset="0"/>
                <a:cs typeface="Arial" charset="0"/>
              </a:rPr>
              <a:t>Swap 23 and 10</a:t>
            </a:r>
          </a:p>
        </p:txBody>
      </p:sp>
      <p:pic>
        <p:nvPicPr>
          <p:cNvPr id="63492" name="Picture 9" descr="x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01938" y="2314575"/>
            <a:ext cx="3525837" cy="212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2835907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p:txBody>
          <a:bodyPr/>
          <a:lstStyle/>
          <a:p>
            <a:r>
              <a:rPr lang="en-US" altLang="en-US">
                <a:latin typeface="Arial" charset="0"/>
                <a:cs typeface="Arial" charset="0"/>
              </a:rPr>
              <a:t>Array Implementation:  Pop</a:t>
            </a:r>
          </a:p>
        </p:txBody>
      </p:sp>
      <p:sp>
        <p:nvSpPr>
          <p:cNvPr id="64515"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The children of Node 8 are beyond the end of the array:</a:t>
            </a:r>
          </a:p>
          <a:p>
            <a:pPr lvl="1"/>
            <a:r>
              <a:rPr lang="en-US" altLang="en-US">
                <a:latin typeface="Arial" charset="0"/>
                <a:cs typeface="Arial" charset="0"/>
              </a:rPr>
              <a:t>Stop</a:t>
            </a:r>
          </a:p>
        </p:txBody>
      </p:sp>
      <p:pic>
        <p:nvPicPr>
          <p:cNvPr id="64516" name="Picture 4" descr="x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01938" y="2314575"/>
            <a:ext cx="3525837" cy="212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697971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Application</a:t>
            </a:r>
            <a:endParaRPr lang="zh-CN" altLang="en-US" dirty="0"/>
          </a:p>
        </p:txBody>
      </p:sp>
      <p:pic>
        <p:nvPicPr>
          <p:cNvPr id="2052" name="Picture 4" descr="http://younginc.site11.com/source/5895/images/fig548%5f01%5f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3872" y="1772816"/>
            <a:ext cx="6876256" cy="37750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8573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p:txBody>
          <a:bodyPr/>
          <a:lstStyle/>
          <a:p>
            <a:r>
              <a:rPr lang="en-US" altLang="en-US">
                <a:latin typeface="Arial" charset="0"/>
                <a:cs typeface="Arial" charset="0"/>
              </a:rPr>
              <a:t>Array Implementation:  Pop</a:t>
            </a:r>
          </a:p>
        </p:txBody>
      </p:sp>
      <p:sp>
        <p:nvSpPr>
          <p:cNvPr id="65539"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The result is a binary min-heap</a:t>
            </a:r>
          </a:p>
        </p:txBody>
      </p:sp>
      <p:pic>
        <p:nvPicPr>
          <p:cNvPr id="65540" name="Picture 4" descr="x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01938" y="2314575"/>
            <a:ext cx="3525837" cy="212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9870046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6562" name="Rectangle 2"/>
          <p:cNvSpPr>
            <a:spLocks noGrp="1" noChangeArrowheads="1"/>
          </p:cNvSpPr>
          <p:nvPr>
            <p:ph type="title"/>
          </p:nvPr>
        </p:nvSpPr>
        <p:spPr/>
        <p:txBody>
          <a:bodyPr/>
          <a:lstStyle/>
          <a:p>
            <a:r>
              <a:rPr lang="en-US" altLang="en-US">
                <a:latin typeface="Arial" charset="0"/>
                <a:cs typeface="Arial" charset="0"/>
              </a:rPr>
              <a:t>Array Implementation:  Pop</a:t>
            </a:r>
          </a:p>
        </p:txBody>
      </p:sp>
      <p:sp>
        <p:nvSpPr>
          <p:cNvPr id="66563"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Dequeuing the minimum again:</a:t>
            </a:r>
          </a:p>
          <a:p>
            <a:pPr lvl="1"/>
            <a:r>
              <a:rPr lang="en-US" altLang="en-US">
                <a:latin typeface="Arial" charset="0"/>
                <a:cs typeface="Arial" charset="0"/>
              </a:rPr>
              <a:t>Copy 26 to the root</a:t>
            </a:r>
          </a:p>
        </p:txBody>
      </p:sp>
      <p:pic>
        <p:nvPicPr>
          <p:cNvPr id="66564" name="Picture 5" descr="x2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01938" y="2314575"/>
            <a:ext cx="3525837" cy="212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6785170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7586" name="Rectangle 2"/>
          <p:cNvSpPr>
            <a:spLocks noGrp="1" noChangeArrowheads="1"/>
          </p:cNvSpPr>
          <p:nvPr>
            <p:ph type="title"/>
          </p:nvPr>
        </p:nvSpPr>
        <p:spPr/>
        <p:txBody>
          <a:bodyPr/>
          <a:lstStyle/>
          <a:p>
            <a:r>
              <a:rPr lang="en-US" altLang="en-US">
                <a:latin typeface="Arial" charset="0"/>
                <a:cs typeface="Arial" charset="0"/>
              </a:rPr>
              <a:t>Array Implementation:  Pop</a:t>
            </a:r>
          </a:p>
        </p:txBody>
      </p:sp>
      <p:sp>
        <p:nvSpPr>
          <p:cNvPr id="67587"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Compare Node 1 with its children:  Nodes 2 and 3</a:t>
            </a:r>
          </a:p>
          <a:p>
            <a:pPr lvl="1"/>
            <a:r>
              <a:rPr lang="en-US" altLang="en-US">
                <a:latin typeface="Arial" charset="0"/>
                <a:cs typeface="Arial" charset="0"/>
              </a:rPr>
              <a:t>Swap 26 and 8</a:t>
            </a:r>
          </a:p>
        </p:txBody>
      </p:sp>
      <p:pic>
        <p:nvPicPr>
          <p:cNvPr id="67588" name="Picture 5" descr="x2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01938" y="2314575"/>
            <a:ext cx="3525837" cy="212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6033064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p:txBody>
          <a:bodyPr/>
          <a:lstStyle/>
          <a:p>
            <a:r>
              <a:rPr lang="en-US" altLang="en-US">
                <a:latin typeface="Arial" charset="0"/>
                <a:cs typeface="Arial" charset="0"/>
              </a:rPr>
              <a:t>Array Implementation:  Pop</a:t>
            </a:r>
          </a:p>
        </p:txBody>
      </p:sp>
      <p:sp>
        <p:nvSpPr>
          <p:cNvPr id="68611"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Compare Node 3 with its children:  Nodes 6 and 7</a:t>
            </a:r>
          </a:p>
          <a:p>
            <a:pPr lvl="1"/>
            <a:r>
              <a:rPr lang="en-US" altLang="en-US">
                <a:latin typeface="Arial" charset="0"/>
                <a:cs typeface="Arial" charset="0"/>
              </a:rPr>
              <a:t>Swap 26 and 12</a:t>
            </a:r>
          </a:p>
        </p:txBody>
      </p:sp>
      <p:pic>
        <p:nvPicPr>
          <p:cNvPr id="68612" name="Picture 6" descr="x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01938" y="2314575"/>
            <a:ext cx="3525837" cy="212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1076269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9634" name="Rectangle 2"/>
          <p:cNvSpPr>
            <a:spLocks noGrp="1" noChangeArrowheads="1"/>
          </p:cNvSpPr>
          <p:nvPr>
            <p:ph type="title"/>
          </p:nvPr>
        </p:nvSpPr>
        <p:spPr/>
        <p:txBody>
          <a:bodyPr/>
          <a:lstStyle/>
          <a:p>
            <a:r>
              <a:rPr lang="en-US" altLang="en-US">
                <a:latin typeface="Arial" charset="0"/>
                <a:cs typeface="Arial" charset="0"/>
              </a:rPr>
              <a:t>Array Implementation:  Pop</a:t>
            </a:r>
          </a:p>
        </p:txBody>
      </p:sp>
      <p:sp>
        <p:nvSpPr>
          <p:cNvPr id="69635"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The children of Node 6, Nodes 12 and 13 are unoccupied</a:t>
            </a:r>
          </a:p>
          <a:p>
            <a:pPr lvl="1"/>
            <a:r>
              <a:rPr lang="en-US" altLang="en-US" dirty="0">
                <a:latin typeface="Arial" charset="0"/>
                <a:cs typeface="Arial" charset="0"/>
              </a:rPr>
              <a:t>Currently, </a:t>
            </a:r>
            <a:r>
              <a:rPr lang="en-US" altLang="en-US" dirty="0">
                <a:latin typeface="Consolas" pitchFamily="49" charset="0"/>
                <a:cs typeface="Arial" charset="0"/>
              </a:rPr>
              <a:t>count == 11</a:t>
            </a:r>
          </a:p>
        </p:txBody>
      </p:sp>
      <p:pic>
        <p:nvPicPr>
          <p:cNvPr id="69636" name="Picture 4" descr="x1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01938" y="2314575"/>
            <a:ext cx="3525837" cy="212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0984319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p:txBody>
          <a:bodyPr/>
          <a:lstStyle/>
          <a:p>
            <a:r>
              <a:rPr lang="en-US" altLang="en-US">
                <a:latin typeface="Arial" charset="0"/>
                <a:cs typeface="Arial" charset="0"/>
              </a:rPr>
              <a:t>Array Implementation:  Pop</a:t>
            </a:r>
          </a:p>
        </p:txBody>
      </p:sp>
      <p:sp>
        <p:nvSpPr>
          <p:cNvPr id="70659"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The result is a min-heap</a:t>
            </a:r>
          </a:p>
        </p:txBody>
      </p:sp>
      <p:pic>
        <p:nvPicPr>
          <p:cNvPr id="70660" name="Picture 4" descr="x1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01938" y="2314575"/>
            <a:ext cx="3525837" cy="212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4564377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p:txBody>
          <a:bodyPr/>
          <a:lstStyle/>
          <a:p>
            <a:r>
              <a:rPr lang="en-US" altLang="en-US">
                <a:latin typeface="Arial" charset="0"/>
                <a:cs typeface="Arial" charset="0"/>
              </a:rPr>
              <a:t>Array Implementation:  Pop</a:t>
            </a:r>
          </a:p>
        </p:txBody>
      </p:sp>
      <p:sp>
        <p:nvSpPr>
          <p:cNvPr id="71683"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Dequeuing the minimum a third time:</a:t>
            </a:r>
          </a:p>
          <a:p>
            <a:pPr lvl="1"/>
            <a:r>
              <a:rPr lang="en-US" altLang="en-US">
                <a:latin typeface="Arial" charset="0"/>
                <a:cs typeface="Arial" charset="0"/>
              </a:rPr>
              <a:t>Copy 15 to the root</a:t>
            </a:r>
          </a:p>
        </p:txBody>
      </p:sp>
      <p:pic>
        <p:nvPicPr>
          <p:cNvPr id="71684" name="Picture 6" descr="x1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01938" y="2314575"/>
            <a:ext cx="3525837" cy="212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7204793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2706" name="Rectangle 2"/>
          <p:cNvSpPr>
            <a:spLocks noGrp="1" noChangeArrowheads="1"/>
          </p:cNvSpPr>
          <p:nvPr>
            <p:ph type="title"/>
          </p:nvPr>
        </p:nvSpPr>
        <p:spPr/>
        <p:txBody>
          <a:bodyPr/>
          <a:lstStyle/>
          <a:p>
            <a:r>
              <a:rPr lang="en-US" altLang="en-US">
                <a:latin typeface="Arial" charset="0"/>
                <a:cs typeface="Arial" charset="0"/>
              </a:rPr>
              <a:t>Array Implementation:  Pop</a:t>
            </a:r>
          </a:p>
        </p:txBody>
      </p:sp>
      <p:sp>
        <p:nvSpPr>
          <p:cNvPr id="72707"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Compare Node 1 with its children:  Nodes 2 and 3</a:t>
            </a:r>
          </a:p>
          <a:p>
            <a:pPr lvl="1"/>
            <a:r>
              <a:rPr lang="en-US" altLang="en-US">
                <a:latin typeface="Arial" charset="0"/>
                <a:cs typeface="Arial" charset="0"/>
              </a:rPr>
              <a:t>Swap 15 and 9</a:t>
            </a:r>
          </a:p>
        </p:txBody>
      </p:sp>
      <p:pic>
        <p:nvPicPr>
          <p:cNvPr id="72708" name="Picture 6" descr="x2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01938" y="2314575"/>
            <a:ext cx="3525837" cy="212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1268289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3730" name="Rectangle 2"/>
          <p:cNvSpPr>
            <a:spLocks noGrp="1" noChangeArrowheads="1"/>
          </p:cNvSpPr>
          <p:nvPr>
            <p:ph type="title"/>
          </p:nvPr>
        </p:nvSpPr>
        <p:spPr/>
        <p:txBody>
          <a:bodyPr/>
          <a:lstStyle/>
          <a:p>
            <a:r>
              <a:rPr lang="en-US" altLang="en-US">
                <a:latin typeface="Arial" charset="0"/>
                <a:cs typeface="Arial" charset="0"/>
              </a:rPr>
              <a:t>Array Implementation:  Pop</a:t>
            </a:r>
          </a:p>
        </p:txBody>
      </p:sp>
      <p:sp>
        <p:nvSpPr>
          <p:cNvPr id="73731"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Compare Node 2 with its children:  Nodes 4 and 5</a:t>
            </a:r>
          </a:p>
          <a:p>
            <a:pPr lvl="1"/>
            <a:r>
              <a:rPr lang="en-US" altLang="en-US">
                <a:latin typeface="Arial" charset="0"/>
                <a:cs typeface="Arial" charset="0"/>
              </a:rPr>
              <a:t>Swap 15 and 10</a:t>
            </a:r>
          </a:p>
        </p:txBody>
      </p:sp>
      <p:pic>
        <p:nvPicPr>
          <p:cNvPr id="73732" name="Picture 4" descr="x1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01938" y="2314575"/>
            <a:ext cx="3525837" cy="212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3454969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4754" name="Rectangle 2"/>
          <p:cNvSpPr>
            <a:spLocks noGrp="1" noChangeArrowheads="1"/>
          </p:cNvSpPr>
          <p:nvPr>
            <p:ph type="title"/>
          </p:nvPr>
        </p:nvSpPr>
        <p:spPr/>
        <p:txBody>
          <a:bodyPr/>
          <a:lstStyle/>
          <a:p>
            <a:r>
              <a:rPr lang="en-US" altLang="en-US">
                <a:latin typeface="Arial" charset="0"/>
                <a:cs typeface="Arial" charset="0"/>
              </a:rPr>
              <a:t>Array Implementation:  Pop</a:t>
            </a:r>
          </a:p>
        </p:txBody>
      </p:sp>
      <p:sp>
        <p:nvSpPr>
          <p:cNvPr id="74755"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Compare Node 4 with its children:  Nodes 8 and 9</a:t>
            </a:r>
          </a:p>
          <a:p>
            <a:pPr lvl="1"/>
            <a:r>
              <a:rPr lang="en-US" altLang="en-US">
                <a:latin typeface="Arial" charset="0"/>
                <a:cs typeface="Arial" charset="0"/>
              </a:rPr>
              <a:t>15 &lt; 23 and 15 &lt; 25 so stop</a:t>
            </a:r>
          </a:p>
        </p:txBody>
      </p:sp>
      <p:pic>
        <p:nvPicPr>
          <p:cNvPr id="74756" name="Picture 5" descr="x1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01938" y="2314575"/>
            <a:ext cx="3525837" cy="212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537549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altLang="zh-CN" dirty="0"/>
              <a:t>Application</a:t>
            </a:r>
            <a:endParaRPr lang="en-US" altLang="en-US" dirty="0">
              <a:latin typeface="Arial" charset="0"/>
              <a:cs typeface="Arial" charset="0"/>
            </a:endParaRPr>
          </a:p>
        </p:txBody>
      </p:sp>
      <p:sp>
        <p:nvSpPr>
          <p:cNvPr id="10243" name="Rectangle 3"/>
          <p:cNvSpPr>
            <a:spLocks noGrp="1" noChangeArrowheads="1"/>
          </p:cNvSpPr>
          <p:nvPr>
            <p:ph type="body" idx="1"/>
          </p:nvPr>
        </p:nvSpPr>
        <p:spPr/>
        <p:txBody>
          <a:bodyPr/>
          <a:lstStyle/>
          <a:p>
            <a:pPr>
              <a:buNone/>
            </a:pPr>
            <a:r>
              <a:rPr lang="en-US" altLang="en-US" dirty="0">
                <a:latin typeface="Arial" charset="0"/>
                <a:cs typeface="Arial" charset="0"/>
              </a:rPr>
              <a:t>	Process priority in operation systems</a:t>
            </a:r>
          </a:p>
          <a:p>
            <a:pPr lvl="1"/>
            <a:r>
              <a:rPr lang="en-US" altLang="en-US" dirty="0">
                <a:latin typeface="Arial" charset="0"/>
                <a:cs typeface="Arial" charset="0"/>
              </a:rPr>
              <a:t>In Unix, you may set the priority of a process, e.g.,</a:t>
            </a:r>
          </a:p>
          <a:p>
            <a:pPr lvl="1">
              <a:buFontTx/>
              <a:buNone/>
            </a:pPr>
            <a:r>
              <a:rPr lang="en-US" altLang="en-US" dirty="0">
                <a:latin typeface="Consolas" pitchFamily="49" charset="0"/>
                <a:cs typeface="Arial" charset="0"/>
              </a:rPr>
              <a:t>      % </a:t>
            </a:r>
            <a:r>
              <a:rPr lang="en-US" altLang="en-US" dirty="0">
                <a:solidFill>
                  <a:srgbClr val="FF0000"/>
                </a:solidFill>
                <a:latin typeface="Consolas" pitchFamily="49" charset="0"/>
                <a:cs typeface="Arial" charset="0"/>
              </a:rPr>
              <a:t>nice +15</a:t>
            </a:r>
            <a:r>
              <a:rPr lang="en-US" altLang="en-US" dirty="0">
                <a:latin typeface="Consolas" pitchFamily="49" charset="0"/>
                <a:cs typeface="Arial" charset="0"/>
              </a:rPr>
              <a:t> ./</a:t>
            </a:r>
            <a:r>
              <a:rPr lang="en-US" altLang="en-US" dirty="0" err="1">
                <a:latin typeface="Consolas" pitchFamily="49" charset="0"/>
                <a:cs typeface="Arial" charset="0"/>
              </a:rPr>
              <a:t>a.out</a:t>
            </a:r>
            <a:endParaRPr lang="en-US" altLang="en-US" dirty="0">
              <a:latin typeface="Consolas" pitchFamily="49" charset="0"/>
              <a:cs typeface="Arial" charset="0"/>
            </a:endParaRPr>
          </a:p>
          <a:p>
            <a:pPr lvl="1">
              <a:buFontTx/>
              <a:buNone/>
            </a:pPr>
            <a:r>
              <a:rPr lang="en-US" altLang="en-US" dirty="0">
                <a:latin typeface="Arial" charset="0"/>
                <a:cs typeface="Arial" charset="0"/>
              </a:rPr>
              <a:t>	reduces the priority of the execution of the routine </a:t>
            </a:r>
            <a:r>
              <a:rPr lang="en-US" altLang="en-US" dirty="0" err="1">
                <a:latin typeface="Consolas" pitchFamily="49" charset="0"/>
                <a:cs typeface="Arial" charset="0"/>
              </a:rPr>
              <a:t>a.out</a:t>
            </a:r>
            <a:r>
              <a:rPr lang="en-US" altLang="en-US" b="1" dirty="0">
                <a:latin typeface="Consolas" pitchFamily="49" charset="0"/>
                <a:cs typeface="Arial" charset="0"/>
              </a:rPr>
              <a:t> </a:t>
            </a:r>
            <a:r>
              <a:rPr lang="en-US" altLang="en-US" dirty="0">
                <a:latin typeface="Arial" charset="0"/>
                <a:cs typeface="Arial" charset="0"/>
              </a:rPr>
              <a:t>by 15</a:t>
            </a:r>
          </a:p>
          <a:p>
            <a:pPr>
              <a:buFontTx/>
              <a:buNone/>
            </a:pPr>
            <a:endParaRPr lang="en-US" altLang="en-US" dirty="0">
              <a:latin typeface="Arial" charset="0"/>
              <a:cs typeface="Arial" charset="0"/>
            </a:endParaRPr>
          </a:p>
          <a:p>
            <a:pPr>
              <a:buFontTx/>
              <a:buNone/>
            </a:pPr>
            <a:endParaRPr lang="en-US" altLang="en-US" dirty="0">
              <a:latin typeface="Arial" charset="0"/>
              <a:cs typeface="Arial" charset="0"/>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p:txBody>
          <a:bodyPr/>
          <a:lstStyle/>
          <a:p>
            <a:r>
              <a:rPr lang="en-US" altLang="en-US">
                <a:latin typeface="Arial" charset="0"/>
                <a:cs typeface="Arial" charset="0"/>
              </a:rPr>
              <a:t>Array Implementation:  Pop</a:t>
            </a:r>
          </a:p>
        </p:txBody>
      </p:sp>
      <p:sp>
        <p:nvSpPr>
          <p:cNvPr id="75779"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The result is a properly formed binary min-heap</a:t>
            </a:r>
          </a:p>
        </p:txBody>
      </p:sp>
      <p:pic>
        <p:nvPicPr>
          <p:cNvPr id="75780" name="Picture 7" descr="x1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01938" y="2314575"/>
            <a:ext cx="3525837" cy="212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0540499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6802" name="Rectangle 2"/>
          <p:cNvSpPr>
            <a:spLocks noGrp="1" noChangeArrowheads="1"/>
          </p:cNvSpPr>
          <p:nvPr>
            <p:ph type="title"/>
          </p:nvPr>
        </p:nvSpPr>
        <p:spPr/>
        <p:txBody>
          <a:bodyPr/>
          <a:lstStyle/>
          <a:p>
            <a:r>
              <a:rPr lang="en-US" altLang="en-US">
                <a:latin typeface="Arial" charset="0"/>
                <a:cs typeface="Arial" charset="0"/>
              </a:rPr>
              <a:t>Array Implementation:  Pop</a:t>
            </a:r>
          </a:p>
        </p:txBody>
      </p:sp>
      <p:sp>
        <p:nvSpPr>
          <p:cNvPr id="76803"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After all our modifications, the final heap is</a:t>
            </a:r>
          </a:p>
        </p:txBody>
      </p:sp>
      <p:pic>
        <p:nvPicPr>
          <p:cNvPr id="76804" name="Picture 4" descr="heap8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32363" y="2492375"/>
            <a:ext cx="3524250" cy="2011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805" name="Picture 5" descr="heap7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7388" y="2492375"/>
            <a:ext cx="3524250" cy="2011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7" name="Straight Arrow Connector 6"/>
          <p:cNvCxnSpPr/>
          <p:nvPr/>
        </p:nvCxnSpPr>
        <p:spPr>
          <a:xfrm>
            <a:off x="4067175" y="3213100"/>
            <a:ext cx="1009650" cy="1588"/>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110992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p:txBody>
          <a:bodyPr/>
          <a:lstStyle/>
          <a:p>
            <a:r>
              <a:rPr lang="en-US" altLang="en-US">
                <a:latin typeface="Arial" charset="0"/>
                <a:cs typeface="Arial" charset="0"/>
              </a:rPr>
              <a:t>Run-time Analysis</a:t>
            </a:r>
          </a:p>
        </p:txBody>
      </p:sp>
      <p:sp>
        <p:nvSpPr>
          <p:cNvPr id="77827" name="Rectangle 3"/>
          <p:cNvSpPr>
            <a:spLocks noGrp="1" noChangeArrowheads="1"/>
          </p:cNvSpPr>
          <p:nvPr>
            <p:ph type="body" idx="1"/>
          </p:nvPr>
        </p:nvSpPr>
        <p:spPr/>
        <p:txBody>
          <a:bodyPr>
            <a:normAutofit/>
          </a:bodyPr>
          <a:lstStyle/>
          <a:p>
            <a:pPr>
              <a:buFont typeface="Arial" charset="0"/>
              <a:buNone/>
            </a:pPr>
            <a:r>
              <a:rPr lang="en-US" altLang="en-US" dirty="0">
                <a:latin typeface="Arial" charset="0"/>
                <a:cs typeface="Arial" charset="0"/>
              </a:rPr>
              <a:t>	Accessing the top object is </a:t>
            </a:r>
            <a:r>
              <a:rPr lang="en-US" altLang="en-US" b="1" dirty="0">
                <a:latin typeface="Symbol" pitchFamily="18" charset="2"/>
                <a:cs typeface="Arial" charset="0"/>
              </a:rPr>
              <a:t>Q</a:t>
            </a:r>
            <a:r>
              <a:rPr lang="en-US" altLang="en-US" dirty="0">
                <a:latin typeface="Times New Roman" pitchFamily="18" charset="0"/>
                <a:cs typeface="Arial" charset="0"/>
              </a:rPr>
              <a:t>(1)</a:t>
            </a:r>
          </a:p>
          <a:p>
            <a:pPr>
              <a:buFont typeface="Arial" charset="0"/>
              <a:buNone/>
            </a:pPr>
            <a:endParaRPr lang="en-US" altLang="en-US" dirty="0">
              <a:latin typeface="Arial" charset="0"/>
              <a:cs typeface="Arial" charset="0"/>
            </a:endParaRPr>
          </a:p>
          <a:p>
            <a:pPr>
              <a:buFont typeface="Arial" charset="0"/>
              <a:buNone/>
            </a:pPr>
            <a:r>
              <a:rPr lang="en-US" altLang="en-US" dirty="0">
                <a:latin typeface="Arial" charset="0"/>
                <a:cs typeface="Arial" charset="0"/>
              </a:rPr>
              <a:t>	Popping the top object is </a:t>
            </a:r>
            <a:r>
              <a:rPr lang="en-US" altLang="en-US" b="1" dirty="0">
                <a:latin typeface="Times New Roman" pitchFamily="18" charset="0"/>
                <a:cs typeface="Arial" charset="0"/>
              </a:rPr>
              <a:t>O</a:t>
            </a:r>
            <a:r>
              <a:rPr lang="en-US" altLang="en-US" dirty="0">
                <a:latin typeface="Times New Roman" pitchFamily="18" charset="0"/>
                <a:cs typeface="Arial" charset="0"/>
              </a:rPr>
              <a:t>(ln(</a:t>
            </a:r>
            <a:r>
              <a:rPr lang="en-US" altLang="en-US" i="1" dirty="0">
                <a:latin typeface="Times New Roman" pitchFamily="18" charset="0"/>
                <a:cs typeface="Arial" charset="0"/>
              </a:rPr>
              <a:t>n</a:t>
            </a:r>
            <a:r>
              <a:rPr lang="en-US" altLang="en-US" dirty="0">
                <a:latin typeface="Times New Roman" pitchFamily="18" charset="0"/>
                <a:cs typeface="Arial" charset="0"/>
              </a:rPr>
              <a:t>))</a:t>
            </a:r>
          </a:p>
          <a:p>
            <a:pPr lvl="1"/>
            <a:r>
              <a:rPr lang="en-US" altLang="en-US" dirty="0">
                <a:latin typeface="Arial" charset="0"/>
                <a:cs typeface="Arial" charset="0"/>
              </a:rPr>
              <a:t>We copy something that is already in the lowest depth—it will likely be moved back to the lowest depth</a:t>
            </a:r>
            <a:endParaRPr lang="en-US" altLang="en-US" dirty="0">
              <a:latin typeface="Times New Roman" pitchFamily="18" charset="0"/>
              <a:cs typeface="Arial" charset="0"/>
            </a:endParaRPr>
          </a:p>
          <a:p>
            <a:endParaRPr lang="en-US" altLang="en-US" dirty="0">
              <a:latin typeface="Arial" charset="0"/>
              <a:cs typeface="Arial" charset="0"/>
            </a:endParaRPr>
          </a:p>
          <a:p>
            <a:pPr>
              <a:buNone/>
            </a:pPr>
            <a:r>
              <a:rPr lang="en-US" altLang="en-US" dirty="0">
                <a:latin typeface="Arial" charset="0"/>
                <a:cs typeface="Arial" charset="0"/>
              </a:rPr>
              <a:t>	Pushing an object is also </a:t>
            </a:r>
            <a:r>
              <a:rPr lang="en-US" altLang="en-US" b="1" dirty="0">
                <a:latin typeface="Times New Roman" pitchFamily="18" charset="0"/>
                <a:cs typeface="Arial" charset="0"/>
              </a:rPr>
              <a:t>O</a:t>
            </a:r>
            <a:r>
              <a:rPr lang="en-US" altLang="en-US" dirty="0">
                <a:latin typeface="Times New Roman" pitchFamily="18" charset="0"/>
                <a:cs typeface="Arial" charset="0"/>
              </a:rPr>
              <a:t>(ln(</a:t>
            </a:r>
            <a:r>
              <a:rPr lang="en-US" altLang="en-US" i="1" dirty="0">
                <a:latin typeface="Times New Roman" pitchFamily="18" charset="0"/>
                <a:cs typeface="Arial" charset="0"/>
              </a:rPr>
              <a:t>n</a:t>
            </a:r>
            <a:r>
              <a:rPr lang="en-US" altLang="en-US" dirty="0">
                <a:latin typeface="Times New Roman" pitchFamily="18" charset="0"/>
                <a:cs typeface="Arial" charset="0"/>
              </a:rPr>
              <a:t>))</a:t>
            </a:r>
          </a:p>
          <a:p>
            <a:pPr lvl="1"/>
            <a:r>
              <a:rPr lang="en-US" altLang="en-US" dirty="0">
                <a:latin typeface="Arial" charset="0"/>
                <a:cs typeface="Arial" charset="0"/>
              </a:rPr>
              <a:t>If we insert an object less than the root, it will be moved up to the top</a:t>
            </a:r>
            <a:endParaRPr lang="en-US" altLang="en-US" dirty="0">
              <a:solidFill>
                <a:prstClr val="black"/>
              </a:solidFill>
              <a:latin typeface="Times New Roman" pitchFamily="18" charset="0"/>
              <a:cs typeface="Arial" charset="0"/>
            </a:endParaRPr>
          </a:p>
          <a:p>
            <a:pPr>
              <a:buNone/>
            </a:pPr>
            <a:endParaRPr lang="en-US" altLang="en-US" dirty="0">
              <a:latin typeface="Arial" charset="0"/>
              <a:cs typeface="Arial" charset="0"/>
            </a:endParaRPr>
          </a:p>
          <a:p>
            <a:pPr>
              <a:buNone/>
            </a:pPr>
            <a:r>
              <a:rPr lang="en-US" altLang="en-US" dirty="0">
                <a:latin typeface="Arial" charset="0"/>
                <a:cs typeface="Arial" charset="0"/>
              </a:rPr>
              <a:t>	</a:t>
            </a:r>
            <a:r>
              <a:rPr lang="en-US" altLang="en-US" dirty="0">
                <a:solidFill>
                  <a:srgbClr val="FF0000"/>
                </a:solidFill>
                <a:latin typeface="Arial" charset="0"/>
                <a:cs typeface="Arial" charset="0"/>
              </a:rPr>
              <a:t>Space complexity </a:t>
            </a:r>
            <a:r>
              <a:rPr lang="en-US" altLang="en-US" b="1" dirty="0">
                <a:solidFill>
                  <a:srgbClr val="FF0000"/>
                </a:solidFill>
                <a:latin typeface="Times New Roman" pitchFamily="18" charset="0"/>
                <a:cs typeface="Arial" charset="0"/>
              </a:rPr>
              <a:t>O</a:t>
            </a:r>
            <a:r>
              <a:rPr lang="en-US" altLang="en-US" dirty="0">
                <a:solidFill>
                  <a:srgbClr val="FF0000"/>
                </a:solidFill>
                <a:latin typeface="Times New Roman" pitchFamily="18" charset="0"/>
                <a:cs typeface="Arial" charset="0"/>
              </a:rPr>
              <a:t>(</a:t>
            </a:r>
            <a:r>
              <a:rPr lang="en-US" altLang="en-US" i="1" dirty="0">
                <a:solidFill>
                  <a:srgbClr val="FF0000"/>
                </a:solidFill>
                <a:latin typeface="Times New Roman" pitchFamily="18" charset="0"/>
                <a:cs typeface="Arial" charset="0"/>
              </a:rPr>
              <a:t>n</a:t>
            </a:r>
            <a:r>
              <a:rPr lang="en-US" altLang="en-US" dirty="0">
                <a:solidFill>
                  <a:srgbClr val="FF0000"/>
                </a:solidFill>
                <a:latin typeface="Times New Roman" pitchFamily="18" charset="0"/>
                <a:cs typeface="Arial" charset="0"/>
              </a:rPr>
              <a:t>)</a:t>
            </a:r>
          </a:p>
          <a:p>
            <a:pPr>
              <a:buFont typeface="Arial" charset="0"/>
              <a:buNone/>
            </a:pPr>
            <a:endParaRPr lang="en-US" altLang="en-US" dirty="0">
              <a:latin typeface="Arial" charset="0"/>
              <a:cs typeface="Arial" charset="0"/>
            </a:endParaRPr>
          </a:p>
          <a:p>
            <a:pPr>
              <a:buFont typeface="Arial" charset="0"/>
              <a:buNone/>
            </a:pPr>
            <a:r>
              <a:rPr lang="en-US" altLang="en-US" dirty="0">
                <a:latin typeface="Arial" charset="0"/>
                <a:cs typeface="Arial" charset="0"/>
              </a:rPr>
              <a:t>	</a:t>
            </a:r>
            <a:r>
              <a:rPr lang="en-US" altLang="en-US" i="1" dirty="0">
                <a:latin typeface="Arial" charset="0"/>
                <a:cs typeface="Arial" charset="0"/>
              </a:rPr>
              <a:t>So binary heap is a better implementation of priority queue</a:t>
            </a:r>
          </a:p>
        </p:txBody>
      </p:sp>
    </p:spTree>
    <p:extLst>
      <p:ext uri="{BB962C8B-B14F-4D97-AF65-F5344CB8AC3E}">
        <p14:creationId xmlns:p14="http://schemas.microsoft.com/office/powerpoint/2010/main" val="4124812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782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7827">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7827">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7827">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7827">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7827">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782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Grp="1" noChangeArrowheads="1"/>
          </p:cNvSpPr>
          <p:nvPr>
            <p:ph type="title"/>
          </p:nvPr>
        </p:nvSpPr>
        <p:spPr/>
        <p:txBody>
          <a:bodyPr/>
          <a:lstStyle/>
          <a:p>
            <a:r>
              <a:rPr lang="en-US" altLang="en-US">
                <a:latin typeface="Arial" charset="0"/>
                <a:cs typeface="Arial" charset="0"/>
              </a:rPr>
              <a:t>Run-time Analysis</a:t>
            </a:r>
          </a:p>
        </p:txBody>
      </p:sp>
      <p:sp>
        <p:nvSpPr>
          <p:cNvPr id="78851"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If we are inserting an object less than the root (at the front), then the run time will be </a:t>
            </a:r>
            <a:r>
              <a:rPr lang="en-US" altLang="en-US" b="1" dirty="0">
                <a:latin typeface="Symbol" pitchFamily="18" charset="2"/>
                <a:cs typeface="Arial" charset="0"/>
              </a:rPr>
              <a:t>Q</a:t>
            </a:r>
            <a:r>
              <a:rPr lang="en-US" altLang="en-US" dirty="0">
                <a:latin typeface="Times New Roman" pitchFamily="18" charset="0"/>
                <a:cs typeface="Arial" charset="0"/>
              </a:rPr>
              <a:t>(ln(</a:t>
            </a:r>
            <a:r>
              <a:rPr lang="en-US" altLang="en-US" i="1" dirty="0">
                <a:latin typeface="Times New Roman" pitchFamily="18" charset="0"/>
                <a:cs typeface="Arial" charset="0"/>
              </a:rPr>
              <a:t>n</a:t>
            </a:r>
            <a:r>
              <a:rPr lang="en-US" altLang="en-US" dirty="0">
                <a:latin typeface="Times New Roman" pitchFamily="18" charset="0"/>
                <a:cs typeface="Arial" charset="0"/>
              </a:rPr>
              <a:t>))</a:t>
            </a:r>
            <a:endParaRPr lang="en-US" altLang="en-US" dirty="0">
              <a:latin typeface="Arial" charset="0"/>
              <a:cs typeface="Arial" charset="0"/>
            </a:endParaRPr>
          </a:p>
          <a:p>
            <a:pPr>
              <a:buFont typeface="Arial" charset="0"/>
              <a:buNone/>
            </a:pPr>
            <a:endParaRPr lang="en-US" altLang="en-US" dirty="0">
              <a:latin typeface="Arial" charset="0"/>
              <a:cs typeface="Arial" charset="0"/>
            </a:endParaRPr>
          </a:p>
          <a:p>
            <a:pPr>
              <a:buFont typeface="Arial" charset="0"/>
              <a:buNone/>
            </a:pPr>
            <a:r>
              <a:rPr lang="en-US" altLang="en-US" dirty="0">
                <a:latin typeface="Arial" charset="0"/>
                <a:cs typeface="Arial" charset="0"/>
              </a:rPr>
              <a:t>	If we insert at the back (greater than any object) then the run time will be </a:t>
            </a:r>
            <a:r>
              <a:rPr lang="en-US" altLang="en-US" b="1" dirty="0">
                <a:latin typeface="Symbol" pitchFamily="18" charset="2"/>
                <a:cs typeface="Arial" charset="0"/>
              </a:rPr>
              <a:t>Q</a:t>
            </a:r>
            <a:r>
              <a:rPr lang="en-US" altLang="en-US" dirty="0">
                <a:latin typeface="Times New Roman" pitchFamily="18" charset="0"/>
                <a:cs typeface="Arial" charset="0"/>
              </a:rPr>
              <a:t>(1)</a:t>
            </a:r>
          </a:p>
          <a:p>
            <a:pPr>
              <a:buFont typeface="Arial" charset="0"/>
              <a:buNone/>
            </a:pPr>
            <a:endParaRPr lang="en-US" altLang="en-US" dirty="0">
              <a:latin typeface="Arial" charset="0"/>
              <a:cs typeface="Arial" charset="0"/>
            </a:endParaRPr>
          </a:p>
          <a:p>
            <a:pPr>
              <a:buFont typeface="Arial" charset="0"/>
              <a:buNone/>
            </a:pPr>
            <a:r>
              <a:rPr lang="en-US" altLang="en-US" dirty="0">
                <a:latin typeface="Arial" charset="0"/>
                <a:cs typeface="Arial" charset="0"/>
              </a:rPr>
              <a:t>	How about an arbitrary insertion?</a:t>
            </a:r>
          </a:p>
          <a:p>
            <a:pPr lvl="1"/>
            <a:r>
              <a:rPr lang="en-US" altLang="en-US" dirty="0">
                <a:latin typeface="Arial" charset="0"/>
                <a:cs typeface="Arial" charset="0"/>
              </a:rPr>
              <a:t>It will be </a:t>
            </a:r>
            <a:r>
              <a:rPr lang="en-US" altLang="en-US" b="1" dirty="0">
                <a:latin typeface="Times New Roman" pitchFamily="18" charset="0"/>
                <a:cs typeface="Arial" charset="0"/>
              </a:rPr>
              <a:t>O</a:t>
            </a:r>
            <a:r>
              <a:rPr lang="en-US" altLang="en-US" dirty="0">
                <a:latin typeface="Times New Roman" pitchFamily="18" charset="0"/>
                <a:cs typeface="Arial" charset="0"/>
              </a:rPr>
              <a:t>(ln(</a:t>
            </a:r>
            <a:r>
              <a:rPr lang="en-US" altLang="en-US" i="1" dirty="0">
                <a:latin typeface="Times New Roman" pitchFamily="18" charset="0"/>
                <a:cs typeface="Arial" charset="0"/>
              </a:rPr>
              <a:t>n</a:t>
            </a:r>
            <a:r>
              <a:rPr lang="en-US" altLang="en-US" dirty="0">
                <a:latin typeface="Times New Roman" pitchFamily="18" charset="0"/>
                <a:cs typeface="Arial" charset="0"/>
              </a:rPr>
              <a:t>))</a:t>
            </a:r>
            <a:r>
              <a:rPr lang="en-US" altLang="en-US" dirty="0">
                <a:latin typeface="Arial" charset="0"/>
                <a:cs typeface="Arial" charset="0"/>
              </a:rPr>
              <a:t>?  Could the average be less?</a:t>
            </a:r>
          </a:p>
        </p:txBody>
      </p:sp>
    </p:spTree>
    <p:extLst>
      <p:ext uri="{BB962C8B-B14F-4D97-AF65-F5344CB8AC3E}">
        <p14:creationId xmlns:p14="http://schemas.microsoft.com/office/powerpoint/2010/main" val="307685405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ChangeArrowheads="1"/>
          </p:cNvSpPr>
          <p:nvPr>
            <p:ph type="title"/>
          </p:nvPr>
        </p:nvSpPr>
        <p:spPr/>
        <p:txBody>
          <a:bodyPr/>
          <a:lstStyle/>
          <a:p>
            <a:r>
              <a:rPr lang="en-US" altLang="en-US">
                <a:latin typeface="Arial" charset="0"/>
                <a:cs typeface="Arial" charset="0"/>
              </a:rPr>
              <a:t>Run-time Analysis</a:t>
            </a:r>
          </a:p>
        </p:txBody>
      </p:sp>
      <p:sp>
        <p:nvSpPr>
          <p:cNvPr id="79875"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With each percolation, it will move an object past half of the remaining entries in the tree</a:t>
            </a:r>
          </a:p>
          <a:p>
            <a:pPr lvl="1"/>
            <a:r>
              <a:rPr lang="en-US" altLang="en-US">
                <a:latin typeface="Arial" charset="0"/>
                <a:cs typeface="Arial" charset="0"/>
              </a:rPr>
              <a:t>Therefore after one percolation, it will probably be past half of the entries, and therefore </a:t>
            </a:r>
            <a:r>
              <a:rPr lang="en-US" altLang="en-US" i="1">
                <a:latin typeface="Arial" charset="0"/>
                <a:cs typeface="Arial" charset="0"/>
              </a:rPr>
              <a:t>on average </a:t>
            </a:r>
            <a:r>
              <a:rPr lang="en-US" altLang="en-US">
                <a:latin typeface="Arial" charset="0"/>
                <a:cs typeface="Arial" charset="0"/>
              </a:rPr>
              <a:t>will require no more percolations</a:t>
            </a:r>
          </a:p>
          <a:p>
            <a:endParaRPr lang="en-US" altLang="en-US">
              <a:latin typeface="Arial" charset="0"/>
              <a:cs typeface="Arial" charset="0"/>
            </a:endParaRPr>
          </a:p>
          <a:p>
            <a:endParaRPr lang="en-US" altLang="en-US">
              <a:latin typeface="Arial" charset="0"/>
              <a:cs typeface="Arial" charset="0"/>
            </a:endParaRPr>
          </a:p>
          <a:p>
            <a:endParaRPr lang="en-US" altLang="en-US">
              <a:latin typeface="Arial" charset="0"/>
              <a:cs typeface="Arial" charset="0"/>
            </a:endParaRPr>
          </a:p>
          <a:p>
            <a:endParaRPr lang="en-US" altLang="en-US">
              <a:latin typeface="Arial" charset="0"/>
              <a:cs typeface="Arial" charset="0"/>
            </a:endParaRPr>
          </a:p>
          <a:p>
            <a:pPr>
              <a:buFont typeface="Arial" charset="0"/>
              <a:buNone/>
            </a:pPr>
            <a:endParaRPr lang="en-US" altLang="en-US">
              <a:latin typeface="Arial" charset="0"/>
              <a:cs typeface="Arial" charset="0"/>
            </a:endParaRPr>
          </a:p>
          <a:p>
            <a:pPr>
              <a:buFont typeface="Arial" charset="0"/>
              <a:buNone/>
            </a:pPr>
            <a:r>
              <a:rPr lang="en-US" altLang="en-US">
                <a:latin typeface="Arial" charset="0"/>
                <a:cs typeface="Arial" charset="0"/>
              </a:rPr>
              <a:t>	Therefore, we have an average run time of </a:t>
            </a:r>
            <a:r>
              <a:rPr lang="en-US" altLang="en-US" b="1">
                <a:latin typeface="Symbol" pitchFamily="18" charset="2"/>
                <a:cs typeface="Arial" charset="0"/>
              </a:rPr>
              <a:t>Q</a:t>
            </a:r>
            <a:r>
              <a:rPr lang="en-US" altLang="en-US">
                <a:latin typeface="Times New Roman" pitchFamily="18" charset="0"/>
                <a:cs typeface="Arial" charset="0"/>
              </a:rPr>
              <a:t>(1)</a:t>
            </a:r>
          </a:p>
        </p:txBody>
      </p:sp>
      <p:graphicFrame>
        <p:nvGraphicFramePr>
          <p:cNvPr id="79876" name="Object 2"/>
          <p:cNvGraphicFramePr>
            <a:graphicFrameLocks noChangeAspect="1"/>
          </p:cNvGraphicFramePr>
          <p:nvPr/>
        </p:nvGraphicFramePr>
        <p:xfrm>
          <a:off x="2960688" y="2997200"/>
          <a:ext cx="3438525" cy="1463675"/>
        </p:xfrm>
        <a:graphic>
          <a:graphicData uri="http://schemas.openxmlformats.org/presentationml/2006/ole">
            <mc:AlternateContent xmlns:mc="http://schemas.openxmlformats.org/markup-compatibility/2006">
              <mc:Choice xmlns:v="urn:schemas-microsoft-com:vml" Requires="v">
                <p:oleObj spid="_x0000_s1088" name="Equation" r:id="rId4" imgW="1968500" imgH="838200" progId="Equation.DSMT4">
                  <p:embed/>
                </p:oleObj>
              </mc:Choice>
              <mc:Fallback>
                <p:oleObj name="Equation" r:id="rId4" imgW="1968500" imgH="83820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60688" y="2997200"/>
                        <a:ext cx="3438525" cy="1463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320208824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ChangeArrowheads="1"/>
          </p:cNvSpPr>
          <p:nvPr>
            <p:ph type="title"/>
          </p:nvPr>
        </p:nvSpPr>
        <p:spPr/>
        <p:txBody>
          <a:bodyPr/>
          <a:lstStyle/>
          <a:p>
            <a:r>
              <a:rPr lang="en-US" altLang="en-US">
                <a:latin typeface="Arial" charset="0"/>
                <a:cs typeface="Arial" charset="0"/>
              </a:rPr>
              <a:t>Run-time Analysis</a:t>
            </a:r>
          </a:p>
        </p:txBody>
      </p:sp>
      <p:sp>
        <p:nvSpPr>
          <p:cNvPr id="80899"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An arbitrary removal requires that all entries in the heap be checked:  </a:t>
            </a:r>
            <a:r>
              <a:rPr lang="en-US" altLang="en-US" b="1" dirty="0">
                <a:latin typeface="Times New Roman" pitchFamily="18" charset="0"/>
                <a:cs typeface="Arial" charset="0"/>
              </a:rPr>
              <a:t>O</a:t>
            </a:r>
            <a:r>
              <a:rPr lang="en-US" altLang="en-US" dirty="0">
                <a:latin typeface="Times New Roman" pitchFamily="18" charset="0"/>
                <a:cs typeface="Arial" charset="0"/>
              </a:rPr>
              <a:t>(</a:t>
            </a:r>
            <a:r>
              <a:rPr lang="en-US" altLang="en-US" i="1" dirty="0">
                <a:latin typeface="Times New Roman" pitchFamily="18" charset="0"/>
                <a:cs typeface="Arial" charset="0"/>
              </a:rPr>
              <a:t>n</a:t>
            </a:r>
            <a:r>
              <a:rPr lang="en-US" altLang="en-US" dirty="0">
                <a:latin typeface="Times New Roman" pitchFamily="18" charset="0"/>
                <a:cs typeface="Arial" charset="0"/>
              </a:rPr>
              <a:t>)</a:t>
            </a:r>
          </a:p>
          <a:p>
            <a:pPr>
              <a:buFont typeface="Arial" charset="0"/>
              <a:buNone/>
            </a:pPr>
            <a:endParaRPr lang="en-US" altLang="en-US" dirty="0">
              <a:latin typeface="Arial" charset="0"/>
              <a:cs typeface="Arial" charset="0"/>
            </a:endParaRPr>
          </a:p>
          <a:p>
            <a:pPr>
              <a:buFont typeface="Arial" charset="0"/>
              <a:buNone/>
            </a:pPr>
            <a:r>
              <a:rPr lang="en-US" altLang="en-US" dirty="0">
                <a:latin typeface="Arial" charset="0"/>
                <a:cs typeface="Arial" charset="0"/>
              </a:rPr>
              <a:t>	A removal of the largest object in the heap still requires all leaf nodes to be checked – there are approximately </a:t>
            </a:r>
            <a:r>
              <a:rPr lang="en-US" altLang="en-US" i="1" dirty="0">
                <a:latin typeface="Times New Roman" pitchFamily="18" charset="0"/>
                <a:cs typeface="Arial" charset="0"/>
              </a:rPr>
              <a:t>n</a:t>
            </a:r>
            <a:r>
              <a:rPr lang="en-US" altLang="en-US" dirty="0">
                <a:latin typeface="Times New Roman" pitchFamily="18" charset="0"/>
                <a:cs typeface="Arial" charset="0"/>
              </a:rPr>
              <a:t>/2</a:t>
            </a:r>
            <a:r>
              <a:rPr lang="en-US" altLang="en-US" dirty="0">
                <a:latin typeface="Arial" charset="0"/>
                <a:cs typeface="Arial" charset="0"/>
              </a:rPr>
              <a:t> leaf nodes:  </a:t>
            </a:r>
            <a:r>
              <a:rPr lang="en-US" altLang="en-US" b="1" dirty="0">
                <a:latin typeface="Times New Roman" pitchFamily="18" charset="0"/>
                <a:cs typeface="Arial" charset="0"/>
              </a:rPr>
              <a:t>O</a:t>
            </a:r>
            <a:r>
              <a:rPr lang="en-US" altLang="en-US" dirty="0">
                <a:latin typeface="Times New Roman" pitchFamily="18" charset="0"/>
                <a:cs typeface="Arial" charset="0"/>
              </a:rPr>
              <a:t>(</a:t>
            </a:r>
            <a:r>
              <a:rPr lang="en-US" altLang="en-US" i="1" dirty="0">
                <a:latin typeface="Times New Roman" pitchFamily="18" charset="0"/>
                <a:cs typeface="Arial" charset="0"/>
              </a:rPr>
              <a:t>n</a:t>
            </a:r>
            <a:r>
              <a:rPr lang="en-US" altLang="en-US" dirty="0">
                <a:latin typeface="Times New Roman" pitchFamily="18" charset="0"/>
                <a:cs typeface="Arial" charset="0"/>
              </a:rPr>
              <a:t>)</a:t>
            </a:r>
          </a:p>
        </p:txBody>
      </p:sp>
      <p:pic>
        <p:nvPicPr>
          <p:cNvPr id="80900" name="Picture 4" descr="hea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55875" y="3357563"/>
            <a:ext cx="4392613" cy="158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7431512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title"/>
          </p:nvPr>
        </p:nvSpPr>
        <p:spPr/>
        <p:txBody>
          <a:bodyPr/>
          <a:lstStyle/>
          <a:p>
            <a:r>
              <a:rPr lang="en-US" altLang="en-US">
                <a:latin typeface="Arial" charset="0"/>
                <a:cs typeface="Arial" charset="0"/>
              </a:rPr>
              <a:t>Run-time Analysis</a:t>
            </a:r>
          </a:p>
        </p:txBody>
      </p:sp>
      <p:sp>
        <p:nvSpPr>
          <p:cNvPr id="81923"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Thus, our grid of run times is given by:</a:t>
            </a:r>
          </a:p>
          <a:p>
            <a:endParaRPr lang="en-US" altLang="en-US">
              <a:latin typeface="Arial" charset="0"/>
              <a:cs typeface="Arial" charset="0"/>
            </a:endParaRPr>
          </a:p>
          <a:p>
            <a:endParaRPr lang="en-US" altLang="en-US">
              <a:latin typeface="Arial" charset="0"/>
              <a:cs typeface="Arial" charset="0"/>
            </a:endParaRPr>
          </a:p>
        </p:txBody>
      </p:sp>
      <p:pic>
        <p:nvPicPr>
          <p:cNvPr id="81924" name="Picture 5" descr="heap5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68538" y="2708275"/>
            <a:ext cx="4176712" cy="1446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9907404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ChangeArrowheads="1"/>
          </p:cNvSpPr>
          <p:nvPr>
            <p:ph type="title"/>
          </p:nvPr>
        </p:nvSpPr>
        <p:spPr/>
        <p:txBody>
          <a:bodyPr/>
          <a:lstStyle/>
          <a:p>
            <a:r>
              <a:rPr lang="en-US" altLang="en-US">
                <a:latin typeface="Arial" charset="0"/>
                <a:cs typeface="Arial" charset="0"/>
              </a:rPr>
              <a:t>Run-time Analysis</a:t>
            </a:r>
          </a:p>
        </p:txBody>
      </p:sp>
      <p:sp>
        <p:nvSpPr>
          <p:cNvPr id="82947"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Some observations:</a:t>
            </a:r>
          </a:p>
          <a:p>
            <a:pPr lvl="1"/>
            <a:r>
              <a:rPr lang="en-US" altLang="en-US">
                <a:latin typeface="Arial" charset="0"/>
                <a:cs typeface="Arial" charset="0"/>
              </a:rPr>
              <a:t>Continuously inserting at the front of the heap (</a:t>
            </a:r>
            <a:r>
              <a:rPr lang="en-US" altLang="en-US" i="1">
                <a:latin typeface="Arial" charset="0"/>
                <a:cs typeface="Arial" charset="0"/>
              </a:rPr>
              <a:t>i</a:t>
            </a:r>
            <a:r>
              <a:rPr lang="en-US" altLang="en-US">
                <a:latin typeface="Arial" charset="0"/>
                <a:cs typeface="Arial" charset="0"/>
              </a:rPr>
              <a:t>.</a:t>
            </a:r>
            <a:r>
              <a:rPr lang="en-US" altLang="en-US" i="1">
                <a:latin typeface="Arial" charset="0"/>
                <a:cs typeface="Arial" charset="0"/>
              </a:rPr>
              <a:t>e</a:t>
            </a:r>
            <a:r>
              <a:rPr lang="en-US" altLang="en-US">
                <a:latin typeface="Arial" charset="0"/>
                <a:cs typeface="Arial" charset="0"/>
              </a:rPr>
              <a:t>., the new object being pushed is less than everything in the heap) causes the run-time to drop to </a:t>
            </a:r>
            <a:r>
              <a:rPr lang="en-US" altLang="en-US" b="1">
                <a:latin typeface="Times New Roman" pitchFamily="18" charset="0"/>
                <a:cs typeface="Arial" charset="0"/>
              </a:rPr>
              <a:t>O</a:t>
            </a:r>
            <a:r>
              <a:rPr lang="en-US" altLang="en-US">
                <a:latin typeface="Times New Roman" pitchFamily="18" charset="0"/>
                <a:cs typeface="Arial" charset="0"/>
              </a:rPr>
              <a:t>(ln(</a:t>
            </a:r>
            <a:r>
              <a:rPr lang="en-US" altLang="en-US" i="1">
                <a:latin typeface="Times New Roman" pitchFamily="18" charset="0"/>
                <a:cs typeface="Arial" charset="0"/>
              </a:rPr>
              <a:t>n</a:t>
            </a:r>
            <a:r>
              <a:rPr lang="en-US" altLang="en-US">
                <a:latin typeface="Times New Roman" pitchFamily="18" charset="0"/>
                <a:cs typeface="Arial" charset="0"/>
              </a:rPr>
              <a:t>))</a:t>
            </a:r>
          </a:p>
          <a:p>
            <a:pPr lvl="1"/>
            <a:r>
              <a:rPr lang="en-US" altLang="en-US">
                <a:latin typeface="Arial" charset="0"/>
                <a:cs typeface="Arial" charset="0"/>
              </a:rPr>
              <a:t>If the objects are coming in order of priority, use a regular queue with swapping</a:t>
            </a:r>
          </a:p>
          <a:p>
            <a:pPr lvl="1"/>
            <a:r>
              <a:rPr lang="en-US" altLang="en-US">
                <a:latin typeface="Arial" charset="0"/>
                <a:cs typeface="Arial" charset="0"/>
              </a:rPr>
              <a:t>Merging two binary heaps of size </a:t>
            </a:r>
            <a:r>
              <a:rPr lang="en-US" altLang="en-US" i="1">
                <a:latin typeface="Times New Roman" pitchFamily="18" charset="0"/>
                <a:cs typeface="Arial" charset="0"/>
              </a:rPr>
              <a:t>n</a:t>
            </a:r>
            <a:r>
              <a:rPr lang="en-US" altLang="en-US">
                <a:latin typeface="Arial" charset="0"/>
                <a:cs typeface="Arial" charset="0"/>
              </a:rPr>
              <a:t> is a </a:t>
            </a:r>
            <a:r>
              <a:rPr lang="en-US" altLang="en-US" b="1">
                <a:latin typeface="Symbol" pitchFamily="18" charset="2"/>
                <a:cs typeface="Arial" charset="0"/>
              </a:rPr>
              <a:t>Q</a:t>
            </a:r>
            <a:r>
              <a:rPr lang="en-US" altLang="en-US">
                <a:latin typeface="Times New Roman" pitchFamily="18" charset="0"/>
                <a:cs typeface="Arial" charset="0"/>
              </a:rPr>
              <a:t>(</a:t>
            </a:r>
            <a:r>
              <a:rPr lang="en-US" altLang="en-US" i="1">
                <a:latin typeface="Times New Roman" pitchFamily="18" charset="0"/>
                <a:cs typeface="Arial" charset="0"/>
              </a:rPr>
              <a:t>n</a:t>
            </a:r>
            <a:r>
              <a:rPr lang="en-US" altLang="en-US">
                <a:latin typeface="Times New Roman" pitchFamily="18" charset="0"/>
                <a:cs typeface="Arial" charset="0"/>
              </a:rPr>
              <a:t>)</a:t>
            </a:r>
            <a:r>
              <a:rPr lang="en-US" altLang="en-US">
                <a:latin typeface="Arial" charset="0"/>
                <a:cs typeface="Arial" charset="0"/>
              </a:rPr>
              <a:t> operation</a:t>
            </a:r>
          </a:p>
        </p:txBody>
      </p:sp>
    </p:spTree>
    <p:extLst>
      <p:ext uri="{BB962C8B-B14F-4D97-AF65-F5344CB8AC3E}">
        <p14:creationId xmlns:p14="http://schemas.microsoft.com/office/powerpoint/2010/main" val="74967960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3970" name="Rectangle 2"/>
          <p:cNvSpPr>
            <a:spLocks noGrp="1" noChangeArrowheads="1"/>
          </p:cNvSpPr>
          <p:nvPr>
            <p:ph type="title"/>
          </p:nvPr>
        </p:nvSpPr>
        <p:spPr/>
        <p:txBody>
          <a:bodyPr/>
          <a:lstStyle/>
          <a:p>
            <a:r>
              <a:rPr lang="en-US" altLang="en-US">
                <a:latin typeface="Arial" charset="0"/>
                <a:cs typeface="Arial" charset="0"/>
              </a:rPr>
              <a:t>Run-time Analysis</a:t>
            </a:r>
          </a:p>
        </p:txBody>
      </p:sp>
      <p:sp>
        <p:nvSpPr>
          <p:cNvPr id="83971"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Other heaps have better run-time characteristics</a:t>
            </a:r>
          </a:p>
          <a:p>
            <a:pPr lvl="1"/>
            <a:r>
              <a:rPr lang="en-US" altLang="en-US" dirty="0">
                <a:latin typeface="Arial" charset="0"/>
                <a:cs typeface="Arial" charset="0"/>
              </a:rPr>
              <a:t>Leftist, skew, binomial and Fibonacci heaps all use a node-based implementation requiring </a:t>
            </a:r>
            <a:r>
              <a:rPr lang="en-US" altLang="en-US" b="1" dirty="0">
                <a:latin typeface="Symbol" pitchFamily="18" charset="2"/>
                <a:cs typeface="Arial" charset="0"/>
              </a:rPr>
              <a:t>Q</a:t>
            </a:r>
            <a:r>
              <a:rPr lang="en-US" altLang="en-US" dirty="0">
                <a:latin typeface="Times New Roman" pitchFamily="18" charset="0"/>
                <a:cs typeface="Arial" charset="0"/>
              </a:rPr>
              <a:t>(</a:t>
            </a:r>
            <a:r>
              <a:rPr lang="en-US" altLang="en-US" i="1" dirty="0">
                <a:latin typeface="Times New Roman" pitchFamily="18" charset="0"/>
                <a:cs typeface="Arial" charset="0"/>
              </a:rPr>
              <a:t>n</a:t>
            </a:r>
            <a:r>
              <a:rPr lang="en-US" altLang="en-US" dirty="0">
                <a:latin typeface="Times New Roman" pitchFamily="18" charset="0"/>
                <a:cs typeface="Arial" charset="0"/>
              </a:rPr>
              <a:t>)</a:t>
            </a:r>
            <a:r>
              <a:rPr lang="en-US" altLang="en-US" dirty="0">
                <a:latin typeface="Arial" charset="0"/>
                <a:cs typeface="Arial" charset="0"/>
              </a:rPr>
              <a:t> additional memory</a:t>
            </a:r>
            <a:endParaRPr lang="en-US" altLang="en-US" dirty="0">
              <a:latin typeface="Times New Roman" pitchFamily="18" charset="0"/>
              <a:cs typeface="Arial" charset="0"/>
            </a:endParaRPr>
          </a:p>
          <a:p>
            <a:pPr lvl="1"/>
            <a:r>
              <a:rPr lang="en-US" altLang="en-US" dirty="0">
                <a:latin typeface="Arial" charset="0"/>
                <a:cs typeface="Arial" charset="0"/>
              </a:rPr>
              <a:t>For Fibonacci heaps, the run-time of all operations (including merging two Fibonacci heaps) except pop are </a:t>
            </a:r>
            <a:r>
              <a:rPr lang="en-US" altLang="en-US" b="1" dirty="0">
                <a:latin typeface="Symbol" pitchFamily="18" charset="2"/>
                <a:cs typeface="Arial" charset="0"/>
              </a:rPr>
              <a:t>Q</a:t>
            </a:r>
            <a:r>
              <a:rPr lang="en-US" altLang="en-US" dirty="0">
                <a:latin typeface="Times New Roman" pitchFamily="18" charset="0"/>
                <a:cs typeface="Arial" charset="0"/>
              </a:rPr>
              <a:t>(1)</a:t>
            </a:r>
            <a:endParaRPr lang="en-US" altLang="en-US" dirty="0">
              <a:latin typeface="Arial" charset="0"/>
              <a:cs typeface="Arial" charset="0"/>
            </a:endParaRPr>
          </a:p>
        </p:txBody>
      </p:sp>
    </p:spTree>
    <p:extLst>
      <p:ext uri="{BB962C8B-B14F-4D97-AF65-F5344CB8AC3E}">
        <p14:creationId xmlns:p14="http://schemas.microsoft.com/office/powerpoint/2010/main" val="30761300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8322" name="Rectangle 2"/>
          <p:cNvSpPr>
            <a:spLocks noGrp="1" noChangeArrowheads="1"/>
          </p:cNvSpPr>
          <p:nvPr>
            <p:ph type="title"/>
          </p:nvPr>
        </p:nvSpPr>
        <p:spPr/>
        <p:txBody>
          <a:bodyPr/>
          <a:lstStyle/>
          <a:p>
            <a:r>
              <a:rPr lang="en-US" altLang="zh-CN" dirty="0">
                <a:ea typeface="宋体" panose="02010600030101010101" pitchFamily="2" charset="-122"/>
              </a:rPr>
              <a:t>Build Heap</a:t>
            </a:r>
          </a:p>
        </p:txBody>
      </p:sp>
      <p:sp>
        <p:nvSpPr>
          <p:cNvPr id="568323" name="Rectangle 3"/>
          <p:cNvSpPr>
            <a:spLocks noGrp="1" noChangeArrowheads="1"/>
          </p:cNvSpPr>
          <p:nvPr>
            <p:ph type="body" idx="1"/>
          </p:nvPr>
        </p:nvSpPr>
        <p:spPr/>
        <p:txBody>
          <a:bodyPr/>
          <a:lstStyle/>
          <a:p>
            <a:r>
              <a:rPr lang="en-US" altLang="zh-CN" dirty="0">
                <a:ea typeface="宋体" panose="02010600030101010101" pitchFamily="2" charset="-122"/>
              </a:rPr>
              <a:t>Task: Given a set of </a:t>
            </a:r>
            <a:r>
              <a:rPr lang="en-US" altLang="zh-CN" i="1" dirty="0">
                <a:ea typeface="宋体" panose="02010600030101010101" pitchFamily="2" charset="-122"/>
              </a:rPr>
              <a:t>n</a:t>
            </a:r>
            <a:r>
              <a:rPr lang="en-US" altLang="zh-CN" dirty="0">
                <a:ea typeface="宋体" panose="02010600030101010101" pitchFamily="2" charset="-122"/>
              </a:rPr>
              <a:t> keys, build a heap all at once</a:t>
            </a:r>
          </a:p>
          <a:p>
            <a:endParaRPr lang="en-US" altLang="zh-CN" dirty="0">
              <a:ea typeface="宋体" panose="02010600030101010101" pitchFamily="2" charset="-122"/>
            </a:endParaRPr>
          </a:p>
          <a:p>
            <a:r>
              <a:rPr lang="en-US" altLang="zh-CN" dirty="0">
                <a:ea typeface="宋体" panose="02010600030101010101" pitchFamily="2" charset="-122"/>
              </a:rPr>
              <a:t>Approach 1</a:t>
            </a:r>
          </a:p>
          <a:p>
            <a:pPr lvl="1"/>
            <a:r>
              <a:rPr lang="en-US" altLang="zh-CN" dirty="0">
                <a:ea typeface="宋体" panose="02010600030101010101" pitchFamily="2" charset="-122"/>
              </a:rPr>
              <a:t>Repeatedly perform </a:t>
            </a:r>
            <a:r>
              <a:rPr lang="en-US" altLang="zh-CN" dirty="0">
                <a:solidFill>
                  <a:schemeClr val="accent2"/>
                </a:solidFill>
                <a:ea typeface="宋体" panose="02010600030101010101" pitchFamily="2" charset="-122"/>
              </a:rPr>
              <a:t>push</a:t>
            </a:r>
          </a:p>
          <a:p>
            <a:r>
              <a:rPr lang="en-US" altLang="zh-CN" dirty="0">
                <a:ea typeface="宋体" panose="02010600030101010101" pitchFamily="2" charset="-122"/>
              </a:rPr>
              <a:t>Complexity</a:t>
            </a:r>
          </a:p>
          <a:p>
            <a:pPr lvl="1"/>
            <a:r>
              <a:rPr lang="en-US" altLang="en-US" b="1" dirty="0">
                <a:latin typeface="Symbol" pitchFamily="18" charset="2"/>
                <a:cs typeface="Arial" charset="0"/>
              </a:rPr>
              <a:t>O</a:t>
            </a:r>
            <a:r>
              <a:rPr lang="en-US" altLang="en-US" dirty="0">
                <a:latin typeface="Times New Roman" pitchFamily="18" charset="0"/>
                <a:cs typeface="Arial" charset="0"/>
              </a:rPr>
              <a:t>(</a:t>
            </a:r>
            <a:r>
              <a:rPr lang="en-US" altLang="en-US" i="1" dirty="0">
                <a:latin typeface="Times New Roman" pitchFamily="18" charset="0"/>
                <a:cs typeface="Arial" charset="0"/>
              </a:rPr>
              <a:t>n </a:t>
            </a:r>
            <a:r>
              <a:rPr lang="en-US" altLang="en-US" dirty="0">
                <a:latin typeface="Times New Roman" pitchFamily="18" charset="0"/>
                <a:cs typeface="Arial" charset="0"/>
              </a:rPr>
              <a:t>ln(</a:t>
            </a:r>
            <a:r>
              <a:rPr lang="en-US" altLang="en-US" i="1" dirty="0">
                <a:latin typeface="Times New Roman" pitchFamily="18" charset="0"/>
                <a:cs typeface="Arial" charset="0"/>
              </a:rPr>
              <a:t>n</a:t>
            </a:r>
            <a:r>
              <a:rPr lang="en-US" altLang="en-US" dirty="0">
                <a:latin typeface="Times New Roman" pitchFamily="18" charset="0"/>
                <a:cs typeface="Arial" charset="0"/>
              </a:rPr>
              <a:t>))</a:t>
            </a:r>
            <a:endParaRPr lang="en-US" altLang="zh-CN" dirty="0">
              <a:ea typeface="宋体" panose="02010600030101010101" pitchFamily="2" charset="-122"/>
            </a:endParaRPr>
          </a:p>
        </p:txBody>
      </p:sp>
    </p:spTree>
    <p:extLst>
      <p:ext uri="{BB962C8B-B14F-4D97-AF65-F5344CB8AC3E}">
        <p14:creationId xmlns:p14="http://schemas.microsoft.com/office/powerpoint/2010/main" val="30842891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832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6832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6832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6832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13343</TotalTime>
  <Words>5212</Words>
  <Application>Microsoft Office PowerPoint</Application>
  <PresentationFormat>全屏显示(4:3)</PresentationFormat>
  <Paragraphs>938</Paragraphs>
  <Slides>137</Slides>
  <Notes>124</Notes>
  <HiddenSlides>48</HiddenSlides>
  <MMClips>0</MMClips>
  <ScaleCrop>false</ScaleCrop>
  <HeadingPairs>
    <vt:vector size="8" baseType="variant">
      <vt:variant>
        <vt:lpstr>已用的字体</vt:lpstr>
      </vt:variant>
      <vt:variant>
        <vt:i4>8</vt:i4>
      </vt:variant>
      <vt:variant>
        <vt:lpstr>主题</vt:lpstr>
      </vt:variant>
      <vt:variant>
        <vt:i4>2</vt:i4>
      </vt:variant>
      <vt:variant>
        <vt:lpstr>嵌入 OLE 服务器</vt:lpstr>
      </vt:variant>
      <vt:variant>
        <vt:i4>1</vt:i4>
      </vt:variant>
      <vt:variant>
        <vt:lpstr>幻灯片标题</vt:lpstr>
      </vt:variant>
      <vt:variant>
        <vt:i4>137</vt:i4>
      </vt:variant>
    </vt:vector>
  </HeadingPairs>
  <TitlesOfParts>
    <vt:vector size="148" baseType="lpstr">
      <vt:lpstr>宋体</vt:lpstr>
      <vt:lpstr>Arial</vt:lpstr>
      <vt:lpstr>Calibri</vt:lpstr>
      <vt:lpstr>Consolas</vt:lpstr>
      <vt:lpstr>Courier New</vt:lpstr>
      <vt:lpstr>Symbol</vt:lpstr>
      <vt:lpstr>Tahoma</vt:lpstr>
      <vt:lpstr>Times New Roman</vt:lpstr>
      <vt:lpstr>Custom Design</vt:lpstr>
      <vt:lpstr>1_Custom Design</vt:lpstr>
      <vt:lpstr>Equation</vt:lpstr>
      <vt:lpstr>CS101 Data Structure</vt:lpstr>
      <vt:lpstr>Outline</vt:lpstr>
      <vt:lpstr>Outline</vt:lpstr>
      <vt:lpstr>Background</vt:lpstr>
      <vt:lpstr>Definition</vt:lpstr>
      <vt:lpstr>Operations</vt:lpstr>
      <vt:lpstr>Lexicographical Priority</vt:lpstr>
      <vt:lpstr>Application</vt:lpstr>
      <vt:lpstr>Application</vt:lpstr>
      <vt:lpstr>Application</vt:lpstr>
      <vt:lpstr>Implementations</vt:lpstr>
      <vt:lpstr>Multiple Queues</vt:lpstr>
      <vt:lpstr>Multiple Queues</vt:lpstr>
      <vt:lpstr>Multiple Queues</vt:lpstr>
      <vt:lpstr>Multiple Queues</vt:lpstr>
      <vt:lpstr>AVL Trees</vt:lpstr>
      <vt:lpstr>Heaps</vt:lpstr>
      <vt:lpstr>Summary</vt:lpstr>
      <vt:lpstr>References</vt:lpstr>
      <vt:lpstr>Outline</vt:lpstr>
      <vt:lpstr>Outline</vt:lpstr>
      <vt:lpstr>Definition</vt:lpstr>
      <vt:lpstr>Example</vt:lpstr>
      <vt:lpstr>Example</vt:lpstr>
      <vt:lpstr>Operations</vt:lpstr>
      <vt:lpstr>Example</vt:lpstr>
      <vt:lpstr>Pop</vt:lpstr>
      <vt:lpstr>Pop</vt:lpstr>
      <vt:lpstr>Pop</vt:lpstr>
      <vt:lpstr>Pop</vt:lpstr>
      <vt:lpstr>Pop</vt:lpstr>
      <vt:lpstr>Pop</vt:lpstr>
      <vt:lpstr>Pop</vt:lpstr>
      <vt:lpstr>Pop</vt:lpstr>
      <vt:lpstr>Push</vt:lpstr>
      <vt:lpstr>Push</vt:lpstr>
      <vt:lpstr>Push</vt:lpstr>
      <vt:lpstr>Push</vt:lpstr>
      <vt:lpstr>Push</vt:lpstr>
      <vt:lpstr>Push</vt:lpstr>
      <vt:lpstr>Push</vt:lpstr>
      <vt:lpstr>Implementations</vt:lpstr>
      <vt:lpstr>Time Complexity</vt:lpstr>
      <vt:lpstr>Balance</vt:lpstr>
      <vt:lpstr>Complete Trees</vt:lpstr>
      <vt:lpstr>Complete Trees</vt:lpstr>
      <vt:lpstr>Complete Trees:  Push</vt:lpstr>
      <vt:lpstr>Complete Trees:  Push</vt:lpstr>
      <vt:lpstr>Complete Trees:  Push</vt:lpstr>
      <vt:lpstr>Complete Trees:  Pop</vt:lpstr>
      <vt:lpstr>Complete Trees:  Pop</vt:lpstr>
      <vt:lpstr>Complete Trees:  Pop</vt:lpstr>
      <vt:lpstr>Complete Trees:  Pop</vt:lpstr>
      <vt:lpstr>Complete Trees:  Pop</vt:lpstr>
      <vt:lpstr>Complete Trees:  Pop</vt:lpstr>
      <vt:lpstr>Complete Trees:  Pop</vt:lpstr>
      <vt:lpstr>Complete Trees:  Pop</vt:lpstr>
      <vt:lpstr>Complete Trees:  Pop</vt:lpstr>
      <vt:lpstr>Complete Trees:  Pop</vt:lpstr>
      <vt:lpstr>Complete Trees:  Pop</vt:lpstr>
      <vt:lpstr>Complete Tree</vt:lpstr>
      <vt:lpstr>Array Implementation</vt:lpstr>
      <vt:lpstr>Array Implementation</vt:lpstr>
      <vt:lpstr>Array Implementation</vt:lpstr>
      <vt:lpstr>Array Implementation</vt:lpstr>
      <vt:lpstr>Array Implementation</vt:lpstr>
      <vt:lpstr>Array Implementation</vt:lpstr>
      <vt:lpstr>Array Implementation</vt:lpstr>
      <vt:lpstr>Array Implementation</vt:lpstr>
      <vt:lpstr>Array Implementation:  Push</vt:lpstr>
      <vt:lpstr>Array Implementation:  Push</vt:lpstr>
      <vt:lpstr>Array Implementation:  Push</vt:lpstr>
      <vt:lpstr>Array Implementation:  Push</vt:lpstr>
      <vt:lpstr>Array Implementation:  Pop</vt:lpstr>
      <vt:lpstr>Array Implementation:  Pop</vt:lpstr>
      <vt:lpstr>Array Implementation:  Pop</vt:lpstr>
      <vt:lpstr>Array Implementation:  Pop</vt:lpstr>
      <vt:lpstr>Array Implementation:  Pop</vt:lpstr>
      <vt:lpstr>Array Implementation:  Pop</vt:lpstr>
      <vt:lpstr>Array Implementation:  Pop</vt:lpstr>
      <vt:lpstr>Array Implementation:  Pop</vt:lpstr>
      <vt:lpstr>Array Implementation:  Pop</vt:lpstr>
      <vt:lpstr>Array Implementation:  Pop</vt:lpstr>
      <vt:lpstr>Array Implementation:  Pop</vt:lpstr>
      <vt:lpstr>Array Implementation:  Pop</vt:lpstr>
      <vt:lpstr>Array Implementation:  Pop</vt:lpstr>
      <vt:lpstr>Array Implementation:  Pop</vt:lpstr>
      <vt:lpstr>Array Implementation:  Pop</vt:lpstr>
      <vt:lpstr>Array Implementation:  Pop</vt:lpstr>
      <vt:lpstr>Array Implementation:  Pop</vt:lpstr>
      <vt:lpstr>Array Implementation:  Pop</vt:lpstr>
      <vt:lpstr>Run-time Analysis</vt:lpstr>
      <vt:lpstr>Run-time Analysis</vt:lpstr>
      <vt:lpstr>Run-time Analysis</vt:lpstr>
      <vt:lpstr>Run-time Analysis</vt:lpstr>
      <vt:lpstr>Run-time Analysis</vt:lpstr>
      <vt:lpstr>Run-time Analysis</vt:lpstr>
      <vt:lpstr>Run-time Analysis</vt:lpstr>
      <vt:lpstr>Build Heap</vt:lpstr>
      <vt:lpstr>Floyd’s Method</vt:lpstr>
      <vt:lpstr>PowerPoint 演示文稿</vt:lpstr>
      <vt:lpstr>Finally… </vt:lpstr>
      <vt:lpstr>Complexity of Build Heap</vt:lpstr>
      <vt:lpstr>Binary Max Heaps</vt:lpstr>
      <vt:lpstr>Outline</vt:lpstr>
      <vt:lpstr>Heapsort</vt:lpstr>
      <vt:lpstr>In-place Implementation</vt:lpstr>
      <vt:lpstr>In-place Implementation</vt:lpstr>
      <vt:lpstr>In-place Implementation</vt:lpstr>
      <vt:lpstr>In-place Implementation</vt:lpstr>
      <vt:lpstr>Example Heap Sort</vt:lpstr>
      <vt:lpstr>Example Heap Sort</vt:lpstr>
      <vt:lpstr>Example Heap Sort</vt:lpstr>
      <vt:lpstr>Example Heap Sort</vt:lpstr>
      <vt:lpstr>Example Heap Sort</vt:lpstr>
      <vt:lpstr>Example Heap Sort</vt:lpstr>
      <vt:lpstr>Heap Sort Example</vt:lpstr>
      <vt:lpstr>Heap Sort Example</vt:lpstr>
      <vt:lpstr>Heap Sort Example</vt:lpstr>
      <vt:lpstr>Heap Sort Example</vt:lpstr>
      <vt:lpstr>Heap Sort Example</vt:lpstr>
      <vt:lpstr>Heap Sort Example</vt:lpstr>
      <vt:lpstr>Heap Sort Example</vt:lpstr>
      <vt:lpstr>Example</vt:lpstr>
      <vt:lpstr>Priority Queues</vt:lpstr>
      <vt:lpstr>Priority Queues</vt:lpstr>
      <vt:lpstr>Lexicographical Ordering</vt:lpstr>
      <vt:lpstr>Priority Queues</vt:lpstr>
      <vt:lpstr>Priority Queues</vt:lpstr>
      <vt:lpstr>Priority Queues</vt:lpstr>
      <vt:lpstr>Priority Queues</vt:lpstr>
      <vt:lpstr>Priority Queues</vt:lpstr>
      <vt:lpstr>Priority Queues</vt:lpstr>
      <vt:lpstr>Summary</vt:lpstr>
      <vt:lpstr>Summary</vt:lpstr>
      <vt:lpstr>References</vt:lpstr>
      <vt:lpstr>Usage Notes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ECE 250 Algorithms and Data Structures</dc:title>
  <dc:creator>dwharder</dc:creator>
  <cp:lastModifiedBy>admin</cp:lastModifiedBy>
  <cp:revision>211</cp:revision>
  <dcterms:created xsi:type="dcterms:W3CDTF">2009-09-11T23:00:44Z</dcterms:created>
  <dcterms:modified xsi:type="dcterms:W3CDTF">2021-10-26T09:01:00Z</dcterms:modified>
</cp:coreProperties>
</file>